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29" r:id="rId3"/>
    <p:sldId id="576" r:id="rId4"/>
    <p:sldId id="597" r:id="rId5"/>
    <p:sldId id="594" r:id="rId6"/>
    <p:sldId id="598" r:id="rId7"/>
    <p:sldId id="582" r:id="rId8"/>
    <p:sldId id="601" r:id="rId9"/>
    <p:sldId id="602" r:id="rId10"/>
    <p:sldId id="604" r:id="rId11"/>
    <p:sldId id="592" r:id="rId12"/>
    <p:sldId id="591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164"/>
    <a:srgbClr val="52B0E0"/>
    <a:srgbClr val="4AE0E0"/>
    <a:srgbClr val="00FF00"/>
    <a:srgbClr val="9D2059"/>
    <a:srgbClr val="7E1D31"/>
    <a:srgbClr val="741D7E"/>
    <a:srgbClr val="7E1F6F"/>
    <a:srgbClr val="17A2AB"/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9" autoAdjust="0"/>
    <p:restoredTop sz="94626" autoAdjust="0"/>
  </p:normalViewPr>
  <p:slideViewPr>
    <p:cSldViewPr snapToObjects="1">
      <p:cViewPr>
        <p:scale>
          <a:sx n="125" d="100"/>
          <a:sy n="125" d="100"/>
        </p:scale>
        <p:origin x="-2608" y="-592"/>
      </p:cViewPr>
      <p:guideLst>
        <p:guide orient="horz" pos="13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7" tIns="46581" rIns="93157" bIns="46581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+mn-ea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7" tIns="46581" rIns="93157" bIns="46581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+mn-ea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7" tIns="46581" rIns="93157" bIns="46581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+mn-ea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7" tIns="46581" rIns="93157" bIns="46581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+mn-ea"/>
                <a:cs typeface="宋体" charset="-122"/>
              </a:defRPr>
            </a:lvl1pPr>
          </a:lstStyle>
          <a:p>
            <a:pPr>
              <a:defRPr/>
            </a:pPr>
            <a:fld id="{F55EBE50-32AF-F240-9DA9-2F6C5C1665AD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4882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7" tIns="46581" rIns="93157" bIns="46581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+mn-ea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7" tIns="46581" rIns="93157" bIns="46581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+mn-ea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7" tIns="46581" rIns="93157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7" tIns="46581" rIns="93157" bIns="46581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+mn-ea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7" tIns="46581" rIns="93157" bIns="46581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+mn-ea"/>
                <a:cs typeface="宋体" charset="-122"/>
              </a:defRPr>
            </a:lvl1pPr>
          </a:lstStyle>
          <a:p>
            <a:pPr>
              <a:defRPr/>
            </a:pPr>
            <a:fld id="{35C484C5-9549-2E4D-BA9C-28E692DE12E9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40034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751096-A748-5B4A-AE93-713940DBA376}" type="slidenum">
              <a:rPr lang="zh-CN" altLang="en-US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>
              <a:ea typeface="宋体" charset="-122"/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C150E-EC35-D44D-903B-FEFC548FDF1A}" type="slidenum">
              <a:rPr lang="zh-CN" altLang="en-US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>
              <a:ea typeface="宋体" charset="-122"/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11FFF-6BE6-FA46-BBD9-7FFB360282E2}" type="slidenum">
              <a:rPr lang="zh-CN" altLang="en-US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>
              <a:ea typeface="宋体" charset="-122"/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C150E-EC35-D44D-903B-FEFC548FDF1A}" type="slidenum">
              <a:rPr lang="zh-CN" altLang="en-US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>
              <a:ea typeface="宋体" charset="-122"/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C150E-EC35-D44D-903B-FEFC548FDF1A}" type="slidenum">
              <a:rPr lang="zh-CN" altLang="en-US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>
              <a:ea typeface="宋体" charset="-122"/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C150E-EC35-D44D-903B-FEFC548FDF1A}" type="slidenum">
              <a:rPr lang="zh-CN" altLang="en-US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>
              <a:ea typeface="宋体" charset="-122"/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C150E-EC35-D44D-903B-FEFC548FDF1A}" type="slidenum">
              <a:rPr lang="zh-CN" altLang="en-US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>
              <a:ea typeface="宋体" charset="-122"/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C150E-EC35-D44D-903B-FEFC548FDF1A}" type="slidenum">
              <a:rPr lang="zh-CN" altLang="en-US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>
              <a:ea typeface="宋体" charset="-122"/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C150E-EC35-D44D-903B-FEFC548FDF1A}" type="slidenum">
              <a:rPr lang="zh-CN" altLang="en-US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>
              <a:ea typeface="宋体" charset="-122"/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C150E-EC35-D44D-903B-FEFC548FDF1A}" type="slidenum">
              <a:rPr lang="zh-CN" altLang="en-US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>
              <a:ea typeface="宋体" charset="-122"/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C150E-EC35-D44D-903B-FEFC548FDF1A}" type="slidenum">
              <a:rPr lang="zh-CN" altLang="en-US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>
              <a:ea typeface="宋体" charset="-122"/>
              <a:cs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84BCE-E04E-2E43-9C97-49448A44C976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FD402-D71F-7C48-9772-EE4B9ED8DDE2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D681F-5A29-4E45-8D08-E42468137872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662C9-09FA-7D44-87AD-2DB96D30842F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ACF7F-4E56-CD4F-A533-C57924768037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FC604-02E3-364B-9DC0-18D7597A8ED4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2507D-123D-4141-B362-E7058C3F3393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BFC33-E7B1-404E-A714-28CB3253E912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65219-7316-0542-940F-A761EC2DFB1A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BE9B8-54EE-4543-8965-C4245934BCA2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D3B90-E664-E64C-B10C-A841E470CC10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fld id="{F15CC5AF-339A-964D-8140-F00E9C33BA8B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emf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15" y="5771257"/>
            <a:ext cx="1384300" cy="765491"/>
          </a:xfrm>
          <a:prstGeom prst="rect">
            <a:avLst/>
          </a:prstGeom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304800" y="789709"/>
            <a:ext cx="8521700" cy="1039091"/>
          </a:xfrm>
          <a:prstGeom prst="roundRect">
            <a:avLst>
              <a:gd name="adj" fmla="val 16667"/>
            </a:avLst>
          </a:prstGeom>
          <a:solidFill>
            <a:srgbClr val="191999"/>
          </a:solidFill>
          <a:ln w="9525">
            <a:noFill/>
            <a:round/>
            <a:headEnd/>
            <a:tailEnd/>
          </a:ln>
          <a:effectLst>
            <a:outerShdw blurRad="63500" dist="81320" dir="2319588" algn="ctr" rotWithShape="0">
              <a:srgbClr val="5F5F5F">
                <a:alpha val="50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8839200" cy="1371600"/>
          </a:xfrm>
        </p:spPr>
        <p:txBody>
          <a:bodyPr/>
          <a:lstStyle/>
          <a:p>
            <a:pPr eaLnBrk="1" hangingPunct="1">
              <a:spcAft>
                <a:spcPts val="30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Helvetica"/>
                <a:ea typeface="宋体" charset="-122"/>
                <a:cs typeface="Helvetica"/>
              </a:rPr>
              <a:t>Reduced Local BOLD Correlation in Pre-Frontal Cortex during Deep Sleep</a:t>
            </a:r>
            <a:endParaRPr lang="en-US" altLang="zh-CN" sz="2800" b="1" dirty="0" smtClean="0">
              <a:solidFill>
                <a:schemeClr val="bg1"/>
              </a:solidFill>
              <a:latin typeface="Helvetica"/>
              <a:ea typeface="宋体" charset="-122"/>
              <a:cs typeface="Helvetica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6569075"/>
            <a:ext cx="3108325" cy="304800"/>
          </a:xfrm>
          <a:prstGeom prst="rect">
            <a:avLst/>
          </a:prstGeom>
          <a:solidFill>
            <a:srgbClr val="000047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6324600" y="2245591"/>
            <a:ext cx="2514600" cy="433426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Xiao Liu</a:t>
            </a:r>
            <a:r>
              <a:rPr lang="en-US" altLang="zh-CN" sz="1800" b="1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1</a:t>
            </a:r>
            <a:r>
              <a:rPr lang="en-US" altLang="zh-CN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, </a:t>
            </a:r>
            <a:r>
              <a:rPr lang="en-US" altLang="zh-CN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Silvina</a:t>
            </a:r>
            <a:r>
              <a:rPr lang="en-US" altLang="zh-CN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 G. Horovitz</a:t>
            </a:r>
            <a:r>
              <a:rPr lang="en-US" altLang="zh-CN" sz="1800" b="1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1,2</a:t>
            </a:r>
            <a:r>
              <a:rPr lang="en-US" altLang="zh-CN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, Allen R. Braun</a:t>
            </a:r>
            <a:r>
              <a:rPr lang="en-US" altLang="zh-CN" sz="1800" b="1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3</a:t>
            </a:r>
            <a:r>
              <a:rPr lang="en-US" altLang="zh-CN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, Walter S. Carr</a:t>
            </a:r>
            <a:r>
              <a:rPr lang="en-US" altLang="zh-CN" sz="1800" b="1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4</a:t>
            </a:r>
            <a:r>
              <a:rPr lang="en-US" altLang="zh-CN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, Dante Picchionie</a:t>
            </a:r>
            <a:r>
              <a:rPr lang="en-US" altLang="zh-CN" sz="1800" b="1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5</a:t>
            </a:r>
            <a:r>
              <a:rPr lang="en-US" altLang="zh-CN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, Masaki Fukunaga</a:t>
            </a:r>
            <a:r>
              <a:rPr lang="en-US" altLang="zh-CN" sz="1800" b="1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1</a:t>
            </a:r>
            <a:r>
              <a:rPr lang="en-US" altLang="zh-CN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, and Jeff H. Duyn</a:t>
            </a:r>
            <a:r>
              <a:rPr lang="en-US" altLang="zh-CN" sz="1800" b="1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1</a:t>
            </a:r>
          </a:p>
          <a:p>
            <a:pPr eaLnBrk="1" hangingPunct="1">
              <a:defRPr/>
            </a:pPr>
            <a:r>
              <a:rPr lang="en-US" altLang="zh-CN" sz="2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 </a:t>
            </a:r>
            <a:r>
              <a:rPr lang="en-US" sz="1400" b="1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1</a:t>
            </a:r>
            <a:r>
              <a:rPr lang="en-US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AMRI, </a:t>
            </a: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LFMI, NINDS, </a:t>
            </a:r>
            <a:r>
              <a:rPr lang="en-US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NIH </a:t>
            </a:r>
            <a:r>
              <a:rPr lang="en-US" sz="1400" b="1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2</a:t>
            </a:r>
            <a:r>
              <a:rPr lang="en-US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HMCS, NINDS, NIH </a:t>
            </a:r>
            <a:r>
              <a:rPr lang="en-US" sz="1400" b="1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3</a:t>
            </a:r>
            <a:r>
              <a:rPr lang="en-US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VSLB, NIDCD</a:t>
            </a: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, </a:t>
            </a:r>
            <a:r>
              <a:rPr lang="en-US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NIH, </a:t>
            </a:r>
            <a:r>
              <a:rPr lang="en-US" sz="1400" b="1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4</a:t>
            </a: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Naval Medical Research Center, </a:t>
            </a:r>
            <a:r>
              <a:rPr lang="en-US" sz="1400" b="1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5</a:t>
            </a: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Department of Behavioral Biology, Walter Reed Army Institute of Research </a:t>
            </a:r>
            <a:endParaRPr lang="en-US" sz="1400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宋体" charset="-122"/>
              <a:cs typeface="Calibri"/>
            </a:endParaRPr>
          </a:p>
          <a:p>
            <a:pPr eaLnBrk="1" hangingPunct="1">
              <a:defRPr/>
            </a:pPr>
            <a:endParaRPr lang="en-US" sz="400" b="1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宋体" charset="-122"/>
              <a:cs typeface="Calibri"/>
            </a:endParaRPr>
          </a:p>
          <a:p>
            <a:pPr eaLnBrk="1" hangingPunct="1">
              <a:defRPr/>
            </a:pPr>
            <a:r>
              <a:rPr lang="en-US" altLang="zh-CN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Melbourne, Australia</a:t>
            </a:r>
          </a:p>
          <a:p>
            <a:pPr eaLnBrk="1" hangingPunct="1">
              <a:defRPr/>
            </a:pPr>
            <a:r>
              <a:rPr lang="en-US" altLang="zh-CN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May 5</a:t>
            </a:r>
            <a:r>
              <a:rPr lang="en-US" altLang="zh-CN" sz="1400" b="1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th</a:t>
            </a:r>
            <a:r>
              <a:rPr lang="en-US" altLang="zh-CN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-11</a:t>
            </a:r>
            <a:r>
              <a:rPr lang="en-US" altLang="zh-CN" sz="1400" b="1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th</a:t>
            </a:r>
            <a:r>
              <a:rPr lang="en-US" altLang="zh-CN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宋体" charset="-122"/>
                <a:cs typeface="Calibri"/>
              </a:rPr>
              <a:t>, 2012</a:t>
            </a:r>
            <a:endParaRPr lang="en-US" altLang="zh-CN" sz="1400" b="1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宋体" charset="-122"/>
              <a:cs typeface="Calibri"/>
            </a:endParaRPr>
          </a:p>
        </p:txBody>
      </p:sp>
      <p:sp>
        <p:nvSpPr>
          <p:cNvPr id="15367" name="Rectangle 13"/>
          <p:cNvSpPr>
            <a:spLocks noChangeArrowheads="1"/>
          </p:cNvSpPr>
          <p:nvPr/>
        </p:nvSpPr>
        <p:spPr bwMode="auto">
          <a:xfrm>
            <a:off x="6035675" y="6569075"/>
            <a:ext cx="3108325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68" name="Rectangle 15"/>
          <p:cNvSpPr>
            <a:spLocks noChangeArrowheads="1"/>
          </p:cNvSpPr>
          <p:nvPr/>
        </p:nvSpPr>
        <p:spPr bwMode="auto">
          <a:xfrm>
            <a:off x="3100388" y="6569075"/>
            <a:ext cx="3108325" cy="304800"/>
          </a:xfrm>
          <a:prstGeom prst="rect">
            <a:avLst/>
          </a:prstGeom>
          <a:solidFill>
            <a:srgbClr val="0F0F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8241455" y="76200"/>
            <a:ext cx="890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# </a:t>
            </a:r>
            <a:r>
              <a:rPr lang="en-US" altLang="zh-CN" b="1" dirty="0">
                <a:solidFill>
                  <a:schemeClr val="bg1"/>
                </a:solidFill>
                <a:ea typeface="宋体" charset="-122"/>
                <a:cs typeface="宋体" charset="-122"/>
              </a:rPr>
              <a:t>2868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15" y="1981200"/>
            <a:ext cx="914400" cy="914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t="3353" r="57069" b="3018"/>
          <a:stretch/>
        </p:blipFill>
        <p:spPr>
          <a:xfrm>
            <a:off x="1694968" y="2336616"/>
            <a:ext cx="4340707" cy="3434641"/>
          </a:xfrm>
          <a:prstGeom prst="rect">
            <a:avLst/>
          </a:prstGeom>
          <a:solidFill>
            <a:srgbClr val="191999"/>
          </a:solidFill>
          <a:ln w="9525">
            <a:noFill/>
            <a:round/>
            <a:headEnd/>
            <a:tailEnd/>
          </a:ln>
          <a:effectLst>
            <a:outerShdw blurRad="63500" dist="81320" dir="2319588" algn="ctr" rotWithShape="0">
              <a:srgbClr val="5F5F5F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6556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scene3d>
            <a:camera prst="obliqueTopRight">
              <a:rot lat="0" lon="0" rev="0"/>
            </a:camera>
            <a:lightRig rig="threePt" dir="t"/>
          </a:scene3d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40963" name="Rectangle 14"/>
          <p:cNvSpPr>
            <a:spLocks noGrp="1" noChangeArrowheads="1"/>
          </p:cNvSpPr>
          <p:nvPr>
            <p:ph type="title"/>
          </p:nvPr>
        </p:nvSpPr>
        <p:spPr>
          <a:xfrm>
            <a:off x="304800" y="31750"/>
            <a:ext cx="8839200" cy="533400"/>
          </a:xfrm>
        </p:spPr>
        <p:txBody>
          <a:bodyPr/>
          <a:lstStyle/>
          <a:p>
            <a:pPr eaLnBrk="1" hangingPunct="1"/>
            <a:r>
              <a:rPr lang="en-US" altLang="zh-CN" sz="2200" b="1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Group Map of BOLD Fluctuation Amplitude (Standard Deviation)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 rot="16200000">
            <a:off x="-3328194" y="3276455"/>
            <a:ext cx="686752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Background</a:t>
            </a:r>
            <a:r>
              <a:rPr lang="en-US" altLang="zh-CN" sz="1300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   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	   </a:t>
            </a:r>
            <a:r>
              <a:rPr lang="en-US" altLang="zh-CN" sz="1300" dirty="0">
                <a:solidFill>
                  <a:srgbClr val="808080"/>
                </a:solidFill>
                <a:ea typeface="宋体" charset="-122"/>
                <a:cs typeface="宋体" charset="-122"/>
              </a:rPr>
              <a:t>Methods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                    </a:t>
            </a:r>
            <a:r>
              <a:rPr lang="en-US" altLang="zh-CN" sz="1300" dirty="0">
                <a:solidFill>
                  <a:schemeClr val="bg1"/>
                </a:solidFill>
                <a:ea typeface="宋体" charset="-122"/>
                <a:cs typeface="宋体" charset="-122"/>
              </a:rPr>
              <a:t>Results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                 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Discussions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44349" y="770795"/>
            <a:ext cx="1230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Wake (n=27)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83765" y="762000"/>
            <a:ext cx="1736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Deep Sleep (n=58)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91949" y="3683000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Deep Sleep </a:t>
            </a:r>
            <a:r>
              <a:rPr lang="en-US" sz="1400" b="1" dirty="0">
                <a:latin typeface="Arial"/>
                <a:cs typeface="Arial"/>
              </a:rPr>
              <a:t>− </a:t>
            </a:r>
            <a:r>
              <a:rPr lang="en-US" sz="1400" b="1" dirty="0" smtClean="0">
                <a:latin typeface="Arial"/>
                <a:cs typeface="Arial"/>
              </a:rPr>
              <a:t>Wake</a:t>
            </a:r>
            <a:endParaRPr lang="en-US" sz="1400" b="1" dirty="0">
              <a:latin typeface="Arial"/>
              <a:cs typeface="Arial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676400" y="3220720"/>
            <a:ext cx="2981706" cy="307777"/>
            <a:chOff x="4243851" y="3379442"/>
            <a:chExt cx="2981706" cy="30777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660037" y="2437289"/>
              <a:ext cx="114832" cy="21945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6781405" y="3379442"/>
              <a:ext cx="444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2%</a:t>
              </a:r>
              <a:endParaRPr lang="en-US" sz="1400" b="1" dirty="0">
                <a:latin typeface="Arial"/>
                <a:cs typeface="Arial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43851" y="3379442"/>
              <a:ext cx="444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0%</a:t>
              </a:r>
              <a:endParaRPr lang="en-US" sz="1400" b="1" dirty="0">
                <a:latin typeface="Arial"/>
                <a:cs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257800" y="3219231"/>
            <a:ext cx="2979037" cy="307777"/>
            <a:chOff x="4246520" y="3379442"/>
            <a:chExt cx="2979037" cy="307777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660037" y="2437289"/>
              <a:ext cx="114832" cy="21945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6781405" y="3379442"/>
              <a:ext cx="444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2%</a:t>
              </a:r>
              <a:endParaRPr lang="en-US" sz="1400" b="1" dirty="0">
                <a:latin typeface="Arial"/>
                <a:cs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246520" y="3379442"/>
              <a:ext cx="444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0%</a:t>
              </a:r>
              <a:endParaRPr lang="en-US" sz="1400" b="1" dirty="0">
                <a:latin typeface="Arial"/>
                <a:cs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82349" y="6147991"/>
            <a:ext cx="3075757" cy="307777"/>
            <a:chOff x="4149800" y="3379442"/>
            <a:chExt cx="3075757" cy="307777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660037" y="2437289"/>
              <a:ext cx="114832" cy="21945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6781405" y="3379442"/>
              <a:ext cx="444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1%</a:t>
              </a:r>
              <a:endParaRPr lang="en-US" sz="1400" b="1" dirty="0">
                <a:latin typeface="Arial"/>
                <a:cs typeface="Aria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149800" y="3379442"/>
              <a:ext cx="5039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-1%</a:t>
              </a:r>
              <a:endParaRPr lang="en-US" sz="1400" b="1" dirty="0">
                <a:latin typeface="Arial"/>
                <a:cs typeface="Arial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943600" y="3657600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Deep Sleep </a:t>
            </a:r>
            <a:r>
              <a:rPr lang="en-US" sz="1400" b="1" dirty="0">
                <a:latin typeface="Arial"/>
                <a:cs typeface="Arial"/>
              </a:rPr>
              <a:t>− </a:t>
            </a:r>
            <a:r>
              <a:rPr lang="en-US" sz="1400" b="1" dirty="0" smtClean="0">
                <a:latin typeface="Arial"/>
                <a:cs typeface="Arial"/>
              </a:rPr>
              <a:t>Wake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41" name="Picture 40"/>
          <p:cNvPicPr>
            <a:picLocks/>
          </p:cNvPicPr>
          <p:nvPr/>
        </p:nvPicPr>
        <p:blipFill rotWithShape="1">
          <a:blip r:embed="rId5"/>
          <a:srcRect t="10550" r="56729" b="58081"/>
          <a:stretch/>
        </p:blipFill>
        <p:spPr>
          <a:xfrm>
            <a:off x="1592509" y="1069777"/>
            <a:ext cx="2926080" cy="2189652"/>
          </a:xfrm>
          <a:prstGeom prst="rect">
            <a:avLst/>
          </a:prstGeom>
        </p:spPr>
      </p:pic>
      <p:pic>
        <p:nvPicPr>
          <p:cNvPr id="42" name="Picture 41"/>
          <p:cNvPicPr>
            <a:picLocks/>
          </p:cNvPicPr>
          <p:nvPr/>
        </p:nvPicPr>
        <p:blipFill rotWithShape="1">
          <a:blip r:embed="rId6"/>
          <a:srcRect t="25168"/>
          <a:stretch/>
        </p:blipFill>
        <p:spPr>
          <a:xfrm>
            <a:off x="5257800" y="1069848"/>
            <a:ext cx="2926080" cy="2189652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/>
        </p:nvPicPr>
        <p:blipFill rotWithShape="1">
          <a:blip r:embed="rId7"/>
          <a:srcRect t="25168"/>
          <a:stretch/>
        </p:blipFill>
        <p:spPr>
          <a:xfrm>
            <a:off x="1591056" y="3987800"/>
            <a:ext cx="2926080" cy="2189652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800600" y="6148285"/>
            <a:ext cx="3962400" cy="634287"/>
            <a:chOff x="1429003" y="4970646"/>
            <a:chExt cx="3962400" cy="634287"/>
          </a:xfrm>
        </p:grpSpPr>
        <p:sp>
          <p:nvSpPr>
            <p:cNvPr id="39" name="Rectangle 22"/>
            <p:cNvSpPr>
              <a:spLocks noChangeArrowheads="1"/>
            </p:cNvSpPr>
            <p:nvPr/>
          </p:nvSpPr>
          <p:spPr bwMode="auto">
            <a:xfrm>
              <a:off x="2086713" y="4970646"/>
              <a:ext cx="2538072" cy="277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 </a:t>
              </a:r>
              <a:r>
                <a:rPr lang="en-US" altLang="zh-CN" sz="1200" b="1" i="1" kern="0" dirty="0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p </a:t>
              </a:r>
              <a:r>
                <a:rPr lang="en-US" altLang="zh-CN" sz="1200" b="1" kern="0" dirty="0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(Uncorrected)</a:t>
              </a:r>
              <a:endParaRPr lang="en-US" altLang="zh-CN" sz="1200" b="1" kern="0" dirty="0">
                <a:solidFill>
                  <a:srgbClr val="000000"/>
                </a:solidFill>
                <a:latin typeface="Arial"/>
                <a:ea typeface="宋体" charset="-122"/>
                <a:cs typeface="Arial"/>
              </a:endParaRPr>
            </a:p>
          </p:txBody>
        </p:sp>
        <p:pic>
          <p:nvPicPr>
            <p:cNvPr id="46" name="Picture 23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84" b="5647"/>
            <a:stretch>
              <a:fillRect/>
            </a:stretch>
          </p:blipFill>
          <p:spPr bwMode="auto">
            <a:xfrm>
              <a:off x="3736707" y="5266789"/>
              <a:ext cx="1075576" cy="1193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5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06"/>
            <a:stretch>
              <a:fillRect/>
            </a:stretch>
          </p:blipFill>
          <p:spPr bwMode="auto">
            <a:xfrm>
              <a:off x="1904851" y="5264729"/>
              <a:ext cx="1105407" cy="1214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Rectangle 26"/>
            <p:cNvSpPr>
              <a:spLocks noChangeArrowheads="1"/>
            </p:cNvSpPr>
            <p:nvPr/>
          </p:nvSpPr>
          <p:spPr bwMode="auto">
            <a:xfrm>
              <a:off x="1429003" y="5172361"/>
              <a:ext cx="622959" cy="277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10</a:t>
              </a:r>
              <a:r>
                <a:rPr lang="en-US" altLang="zh-CN" sz="1200" b="1" kern="0" baseline="30000" dirty="0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-10</a:t>
              </a:r>
              <a:endParaRPr lang="en-US" altLang="zh-CN" sz="1200" b="1" kern="0" baseline="30000" dirty="0">
                <a:solidFill>
                  <a:srgbClr val="000000"/>
                </a:solidFill>
                <a:latin typeface="Arial"/>
                <a:ea typeface="宋体" charset="-122"/>
                <a:cs typeface="Arial"/>
              </a:endParaRPr>
            </a:p>
          </p:txBody>
        </p:sp>
        <p:sp>
          <p:nvSpPr>
            <p:cNvPr id="70" name="Rectangle 26"/>
            <p:cNvSpPr>
              <a:spLocks noChangeArrowheads="1"/>
            </p:cNvSpPr>
            <p:nvPr/>
          </p:nvSpPr>
          <p:spPr bwMode="auto">
            <a:xfrm>
              <a:off x="4768444" y="5179999"/>
              <a:ext cx="622959" cy="277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10</a:t>
              </a:r>
              <a:r>
                <a:rPr lang="en-US" altLang="zh-CN" sz="1200" b="1" kern="0" baseline="30000" dirty="0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-10</a:t>
              </a:r>
              <a:endParaRPr lang="en-US" altLang="zh-CN" sz="1200" b="1" kern="0" baseline="30000" dirty="0">
                <a:solidFill>
                  <a:srgbClr val="000000"/>
                </a:solidFill>
                <a:latin typeface="Arial"/>
                <a:ea typeface="宋体" charset="-122"/>
                <a:cs typeface="Arial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99394" y="5358712"/>
              <a:ext cx="6254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&gt; Wake</a:t>
              </a:r>
              <a:endParaRPr lang="en-US" sz="10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904852" y="5358712"/>
              <a:ext cx="6254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&lt; Wake</a:t>
              </a:r>
              <a:endParaRPr lang="en-US" sz="10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3" name="Rectangle 26"/>
          <p:cNvSpPr>
            <a:spLocks noChangeArrowheads="1"/>
          </p:cNvSpPr>
          <p:nvPr/>
        </p:nvSpPr>
        <p:spPr bwMode="auto">
          <a:xfrm>
            <a:off x="6344920" y="6350000"/>
            <a:ext cx="523215" cy="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kern="0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10</a:t>
            </a:r>
            <a:r>
              <a:rPr lang="en-US" altLang="zh-CN" sz="1200" b="1" kern="0" baseline="30000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-3</a:t>
            </a:r>
            <a:endParaRPr lang="en-US" altLang="zh-CN" sz="1200" b="1" kern="0" baseline="30000" dirty="0">
              <a:solidFill>
                <a:srgbClr val="000000"/>
              </a:solidFill>
              <a:latin typeface="Arial"/>
              <a:ea typeface="宋体" charset="-122"/>
              <a:cs typeface="Arial"/>
            </a:endParaRP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6730790" y="6350222"/>
            <a:ext cx="622959" cy="27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kern="0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10</a:t>
            </a:r>
            <a:r>
              <a:rPr lang="en-US" altLang="zh-CN" sz="1200" b="1" kern="0" baseline="30000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-3</a:t>
            </a:r>
            <a:endParaRPr lang="en-US" altLang="zh-CN" sz="1200" b="1" kern="0" baseline="30000" dirty="0">
              <a:solidFill>
                <a:srgbClr val="000000"/>
              </a:solidFill>
              <a:latin typeface="Arial"/>
              <a:ea typeface="宋体" charset="-122"/>
              <a:cs typeface="Arial"/>
            </a:endParaRPr>
          </a:p>
        </p:txBody>
      </p:sp>
      <p:pic>
        <p:nvPicPr>
          <p:cNvPr id="75" name="Picture 74"/>
          <p:cNvPicPr>
            <a:picLocks/>
          </p:cNvPicPr>
          <p:nvPr/>
        </p:nvPicPr>
        <p:blipFill rotWithShape="1">
          <a:blip r:embed="rId10"/>
          <a:srcRect t="25022"/>
          <a:stretch/>
        </p:blipFill>
        <p:spPr>
          <a:xfrm>
            <a:off x="5257800" y="3990777"/>
            <a:ext cx="2926080" cy="2193911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2115785" y="2971800"/>
            <a:ext cx="5676900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 correspondent modulation in BOLD fluctuation amplitude </a:t>
            </a:r>
            <a:endParaRPr lang="en-US" sz="24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663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6556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scene3d>
            <a:camera prst="obliqueTopRight">
              <a:rot lat="0" lon="0" rev="0"/>
            </a:camera>
            <a:lightRig rig="threePt" dir="t"/>
          </a:scene3d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40963" name="Rectangle 14"/>
          <p:cNvSpPr>
            <a:spLocks noGrp="1" noChangeArrowheads="1"/>
          </p:cNvSpPr>
          <p:nvPr>
            <p:ph type="title"/>
          </p:nvPr>
        </p:nvSpPr>
        <p:spPr>
          <a:xfrm>
            <a:off x="304800" y="31750"/>
            <a:ext cx="8839200" cy="533400"/>
          </a:xfrm>
        </p:spPr>
        <p:txBody>
          <a:bodyPr/>
          <a:lstStyle/>
          <a:p>
            <a:pPr eaLnBrk="1" hangingPunct="1"/>
            <a:r>
              <a:rPr lang="en-US" altLang="zh-CN" sz="2200" b="1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Discussion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 rot="16200000">
            <a:off x="-3328194" y="3276455"/>
            <a:ext cx="686752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Background</a:t>
            </a:r>
            <a:r>
              <a:rPr lang="en-US" altLang="zh-CN" sz="1300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   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	   </a:t>
            </a:r>
            <a:r>
              <a:rPr lang="en-US" altLang="zh-CN" sz="1300" dirty="0">
                <a:solidFill>
                  <a:srgbClr val="808080"/>
                </a:solidFill>
                <a:ea typeface="宋体" charset="-122"/>
                <a:cs typeface="宋体" charset="-122"/>
              </a:rPr>
              <a:t>Methods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                    </a:t>
            </a:r>
            <a:r>
              <a:rPr lang="en-US" altLang="zh-CN" sz="1300" dirty="0">
                <a:solidFill>
                  <a:srgbClr val="808080"/>
                </a:solidFill>
                <a:ea typeface="宋体" charset="-122"/>
                <a:cs typeface="宋体" charset="-122"/>
              </a:rPr>
              <a:t>Results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                 </a:t>
            </a:r>
            <a:r>
              <a:rPr lang="en-US" altLang="zh-CN" sz="1300" dirty="0">
                <a:solidFill>
                  <a:schemeClr val="bg1"/>
                </a:solidFill>
                <a:ea typeface="宋体" charset="-122"/>
                <a:cs typeface="宋体" charset="-122"/>
              </a:rPr>
              <a:t>Discussions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762000" y="1524000"/>
            <a:ext cx="778086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7663" indent="-347663" algn="just">
              <a:spcBef>
                <a:spcPct val="20000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sz="2000" dirty="0">
                <a:ea typeface="宋体" charset="-122"/>
                <a:cs typeface="宋体" charset="-122"/>
              </a:rPr>
              <a:t>D</a:t>
            </a:r>
            <a:r>
              <a:rPr lang="en-US" sz="2000" dirty="0" smtClean="0"/>
              <a:t>uring deep sleep</a:t>
            </a:r>
            <a:r>
              <a:rPr lang="en-US" sz="2000" dirty="0"/>
              <a:t>, local fMRI signal </a:t>
            </a:r>
            <a:r>
              <a:rPr lang="en-US" sz="2000" dirty="0" smtClean="0"/>
              <a:t>correlations </a:t>
            </a:r>
            <a:r>
              <a:rPr lang="en-US" sz="2000" dirty="0"/>
              <a:t>alter in a </a:t>
            </a:r>
            <a:r>
              <a:rPr lang="en-US" sz="2000" dirty="0" smtClean="0"/>
              <a:t>distinct, spatially </a:t>
            </a:r>
            <a:r>
              <a:rPr lang="en-US" sz="2000" dirty="0"/>
              <a:t>consistent manner, with </a:t>
            </a:r>
            <a:r>
              <a:rPr lang="en-US" sz="2000" b="1" dirty="0"/>
              <a:t>prefrontal regions showing a decrease</a:t>
            </a:r>
            <a:r>
              <a:rPr lang="en-US" sz="2000" dirty="0"/>
              <a:t> and </a:t>
            </a:r>
            <a:r>
              <a:rPr lang="en-US" sz="2000" b="1" dirty="0"/>
              <a:t>posterior regions showing an increase</a:t>
            </a:r>
            <a:r>
              <a:rPr lang="en-US" sz="2000" dirty="0"/>
              <a:t>. </a:t>
            </a:r>
            <a:endParaRPr lang="en-US" altLang="zh-CN" sz="2000" dirty="0" smtClean="0">
              <a:ea typeface="宋体" charset="-122"/>
              <a:cs typeface="宋体" charset="-122"/>
            </a:endParaRPr>
          </a:p>
          <a:p>
            <a:pPr marL="347663" indent="-347663" algn="just">
              <a:spcBef>
                <a:spcPct val="20000"/>
              </a:spcBef>
              <a:spcAft>
                <a:spcPts val="0"/>
              </a:spcAft>
              <a:buFont typeface="Wingdings" charset="2"/>
              <a:buChar char="q"/>
            </a:pPr>
            <a:endParaRPr lang="zh-CN" altLang="en-US" sz="2000" dirty="0">
              <a:ea typeface="宋体" charset="-122"/>
              <a:cs typeface="宋体" charset="-122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762000" y="3180080"/>
            <a:ext cx="7780867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7663" indent="-347663" algn="just">
              <a:spcBef>
                <a:spcPct val="20000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sz="2000" dirty="0" smtClean="0"/>
              <a:t>This observation is </a:t>
            </a:r>
            <a:r>
              <a:rPr lang="en-US" sz="2000" dirty="0"/>
              <a:t>consistent with the notion that higher level cognitive </a:t>
            </a:r>
            <a:r>
              <a:rPr lang="en-US" sz="2000" dirty="0" smtClean="0"/>
              <a:t>function, commonly associated with frontal cortex, </a:t>
            </a:r>
            <a:r>
              <a:rPr lang="en-US" sz="2000" dirty="0"/>
              <a:t>is reduced during sleep. </a:t>
            </a:r>
            <a:endParaRPr lang="zh-CN" altLang="en-US" sz="2000" dirty="0">
              <a:ea typeface="宋体" charset="-122"/>
              <a:cs typeface="宋体" charset="-122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762000" y="4343400"/>
            <a:ext cx="7780867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7663" indent="-347663" algn="just">
              <a:spcBef>
                <a:spcPct val="20000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sz="2000" dirty="0" smtClean="0"/>
              <a:t>Analysis </a:t>
            </a:r>
            <a:r>
              <a:rPr lang="en-US" sz="2000" dirty="0"/>
              <a:t>of local correlations patterns may provide information about the </a:t>
            </a:r>
            <a:r>
              <a:rPr lang="en-US" sz="2000" dirty="0" smtClean="0"/>
              <a:t>brain’s </a:t>
            </a:r>
            <a:r>
              <a:rPr lang="en-US" sz="2000" dirty="0"/>
              <a:t>cognitive state that is supplemental to information derived from long-range correlation analysis  </a:t>
            </a:r>
            <a:endParaRPr lang="zh-CN" altLang="en-US" sz="2000" dirty="0">
              <a:ea typeface="宋体" charset="-122"/>
              <a:cs typeface="宋体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6556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scene3d>
            <a:camera prst="obliqueTopRight">
              <a:rot lat="0" lon="0" rev="0"/>
            </a:camera>
            <a:lightRig rig="threePt" dir="t"/>
          </a:scene3d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20483" name="Rectangle 14"/>
          <p:cNvSpPr>
            <a:spLocks noGrp="1" noChangeArrowheads="1"/>
          </p:cNvSpPr>
          <p:nvPr>
            <p:ph type="title"/>
          </p:nvPr>
        </p:nvSpPr>
        <p:spPr>
          <a:xfrm>
            <a:off x="304800" y="31750"/>
            <a:ext cx="8839200" cy="533400"/>
          </a:xfrm>
        </p:spPr>
        <p:txBody>
          <a:bodyPr/>
          <a:lstStyle/>
          <a:p>
            <a:pPr eaLnBrk="1" hangingPunct="1"/>
            <a:r>
              <a:rPr lang="en-US" altLang="zh-CN" sz="2200" b="1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Acknowledgements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 rot="16200000">
            <a:off x="-3328194" y="3276455"/>
            <a:ext cx="686752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Background</a:t>
            </a:r>
            <a:r>
              <a:rPr lang="en-US" altLang="zh-CN" sz="1300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   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	   </a:t>
            </a:r>
            <a:r>
              <a:rPr lang="en-US" altLang="zh-CN" sz="1300" dirty="0">
                <a:solidFill>
                  <a:srgbClr val="808080"/>
                </a:solidFill>
                <a:ea typeface="宋体" charset="-122"/>
                <a:cs typeface="宋体" charset="-122"/>
              </a:rPr>
              <a:t>Methods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                    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Results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                 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Discussions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600" y="5341203"/>
            <a:ext cx="3383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b="1" i="1" dirty="0" smtClean="0">
                <a:latin typeface="Times New Roman"/>
                <a:cs typeface="Times New Roman"/>
              </a:rPr>
              <a:t>Thank you!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4356" y="3052465"/>
            <a:ext cx="161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Times New Roman"/>
                <a:cs typeface="Times New Roman"/>
              </a:rPr>
              <a:t>References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3000" y="3581400"/>
            <a:ext cx="76962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[1] </a:t>
            </a:r>
            <a:r>
              <a:rPr lang="da-DK" i="1" dirty="0" err="1"/>
              <a:t>Biswal</a:t>
            </a:r>
            <a:r>
              <a:rPr lang="da-DK" i="1" dirty="0"/>
              <a:t>, B. et al. MRM 1995 </a:t>
            </a:r>
            <a:r>
              <a:rPr lang="da-DK" i="1" dirty="0" smtClean="0"/>
              <a:t>	</a:t>
            </a:r>
          </a:p>
          <a:p>
            <a:r>
              <a:rPr lang="da-DK" dirty="0" smtClean="0"/>
              <a:t>[</a:t>
            </a:r>
            <a:r>
              <a:rPr lang="da-DK" dirty="0"/>
              <a:t>2] </a:t>
            </a:r>
            <a:r>
              <a:rPr lang="da-DK" i="1" dirty="0" err="1"/>
              <a:t>Horovitz</a:t>
            </a:r>
            <a:r>
              <a:rPr lang="da-DK" i="1" dirty="0"/>
              <a:t>, SG. et al. PNAS 2009 </a:t>
            </a:r>
            <a:r>
              <a:rPr lang="da-DK" dirty="0"/>
              <a:t> </a:t>
            </a:r>
            <a:endParaRPr lang="da-DK" dirty="0" smtClean="0"/>
          </a:p>
          <a:p>
            <a:r>
              <a:rPr lang="da-DK" dirty="0" smtClean="0"/>
              <a:t>[</a:t>
            </a:r>
            <a:r>
              <a:rPr lang="da-DK" dirty="0"/>
              <a:t>3] </a:t>
            </a:r>
            <a:r>
              <a:rPr lang="da-DK" i="1" dirty="0" err="1"/>
              <a:t>Spoormaker</a:t>
            </a:r>
            <a:r>
              <a:rPr lang="da-DK" i="1" dirty="0"/>
              <a:t>, VI. et al. </a:t>
            </a:r>
            <a:r>
              <a:rPr lang="en-US" i="1" dirty="0"/>
              <a:t>J. </a:t>
            </a:r>
            <a:r>
              <a:rPr lang="en-US" i="1" dirty="0" err="1"/>
              <a:t>Neurosci</a:t>
            </a:r>
            <a:r>
              <a:rPr lang="en-US" i="1" dirty="0"/>
              <a:t>. 2010.</a:t>
            </a:r>
            <a:r>
              <a:rPr lang="en-US" dirty="0"/>
              <a:t> </a:t>
            </a:r>
            <a:endParaRPr lang="en-US" dirty="0" smtClean="0"/>
          </a:p>
          <a:p>
            <a:r>
              <a:rPr lang="da-DK" dirty="0" smtClean="0"/>
              <a:t>[</a:t>
            </a:r>
            <a:r>
              <a:rPr lang="da-DK" dirty="0"/>
              <a:t>4] </a:t>
            </a:r>
            <a:r>
              <a:rPr lang="da-DK" i="1" dirty="0" err="1"/>
              <a:t>Boly</a:t>
            </a:r>
            <a:r>
              <a:rPr lang="da-DK" i="1" dirty="0"/>
              <a:t>, M. et al. </a:t>
            </a:r>
            <a:r>
              <a:rPr lang="en-US" i="1" dirty="0"/>
              <a:t>Ann N Y </a:t>
            </a:r>
            <a:r>
              <a:rPr lang="en-US" i="1" dirty="0" err="1"/>
              <a:t>Acad</a:t>
            </a:r>
            <a:r>
              <a:rPr lang="en-US" i="1" dirty="0"/>
              <a:t> Sci. 2008.</a:t>
            </a:r>
            <a:r>
              <a:rPr lang="en-US" dirty="0"/>
              <a:t> </a:t>
            </a:r>
            <a:endParaRPr lang="en-US" dirty="0" smtClean="0"/>
          </a:p>
          <a:p>
            <a:r>
              <a:rPr lang="da-DK" dirty="0" smtClean="0"/>
              <a:t>[</a:t>
            </a:r>
            <a:r>
              <a:rPr lang="da-DK" dirty="0"/>
              <a:t>5] </a:t>
            </a:r>
            <a:r>
              <a:rPr lang="da-DK" i="1" dirty="0"/>
              <a:t>Vincent, JL. et al. </a:t>
            </a:r>
            <a:r>
              <a:rPr lang="en-US" i="1" dirty="0"/>
              <a:t>Nature. 2007.</a:t>
            </a:r>
            <a:r>
              <a:rPr lang="en-US" dirty="0"/>
              <a:t> </a:t>
            </a:r>
            <a:endParaRPr lang="en-US" dirty="0" smtClean="0"/>
          </a:p>
          <a:p>
            <a:r>
              <a:rPr lang="da-DK" dirty="0" smtClean="0"/>
              <a:t>[</a:t>
            </a:r>
            <a:r>
              <a:rPr lang="da-DK" dirty="0"/>
              <a:t>6] </a:t>
            </a:r>
            <a:r>
              <a:rPr lang="da-DK" i="1" dirty="0" err="1"/>
              <a:t>Desikan</a:t>
            </a:r>
            <a:r>
              <a:rPr lang="da-DK" i="1" dirty="0"/>
              <a:t>, RS. et al. </a:t>
            </a:r>
            <a:r>
              <a:rPr lang="en-US" i="1" dirty="0" err="1"/>
              <a:t>NeuroImage</a:t>
            </a:r>
            <a:r>
              <a:rPr lang="en-US" i="1" dirty="0"/>
              <a:t>. 2006</a:t>
            </a:r>
            <a:r>
              <a:rPr lang="en-US" dirty="0"/>
              <a:t> </a:t>
            </a:r>
            <a:r>
              <a:rPr lang="en-US" i="1" dirty="0" smtClean="0">
                <a:latin typeface="Times New Roman"/>
                <a:ea typeface="宋体"/>
              </a:rPr>
              <a:t>.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1295400"/>
            <a:ext cx="606540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/>
              <a:t>Dr. Thomas J. </a:t>
            </a:r>
            <a:r>
              <a:rPr lang="en-US" sz="2400" b="1" dirty="0" err="1"/>
              <a:t>Balkin</a:t>
            </a:r>
            <a:r>
              <a:rPr lang="en-US" sz="2400" b="1" dirty="0"/>
              <a:t>,   </a:t>
            </a:r>
            <a:endParaRPr lang="en-US" sz="2400" b="1" dirty="0" smtClean="0"/>
          </a:p>
          <a:p>
            <a:pPr algn="ctr">
              <a:lnSpc>
                <a:spcPct val="130000"/>
              </a:lnSpc>
            </a:pPr>
            <a:r>
              <a:rPr lang="en-US" sz="2400" b="1" dirty="0" smtClean="0"/>
              <a:t>NINDS</a:t>
            </a:r>
            <a:r>
              <a:rPr lang="en-US" sz="2400" b="1" dirty="0"/>
              <a:t>, WRAIR, </a:t>
            </a:r>
            <a:r>
              <a:rPr lang="en-US" sz="2400" b="1" dirty="0" smtClean="0"/>
              <a:t>and </a:t>
            </a:r>
            <a:r>
              <a:rPr lang="en-US" sz="2400" b="1" dirty="0"/>
              <a:t>NIDCD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6556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scene3d>
            <a:camera prst="obliqueTopRight">
              <a:rot lat="0" lon="0" rev="0"/>
            </a:camera>
            <a:lightRig rig="threePt" dir="t"/>
          </a:scene3d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6387" name="Rectangle 14"/>
          <p:cNvSpPr>
            <a:spLocks noGrp="1" noChangeArrowheads="1"/>
          </p:cNvSpPr>
          <p:nvPr>
            <p:ph type="title"/>
          </p:nvPr>
        </p:nvSpPr>
        <p:spPr>
          <a:xfrm>
            <a:off x="304800" y="31750"/>
            <a:ext cx="8658225" cy="533400"/>
          </a:xfrm>
        </p:spPr>
        <p:txBody>
          <a:bodyPr/>
          <a:lstStyle/>
          <a:p>
            <a:pPr eaLnBrk="1" hangingPunct="1"/>
            <a:r>
              <a:rPr lang="en-US" altLang="zh-CN" sz="2200" b="1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Decoupled Prefrontal DMN Component During Deep Sleep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 rot="16200000">
            <a:off x="-3328194" y="3276455"/>
            <a:ext cx="686752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00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Background   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	   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Methods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                    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Results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                 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Discussions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4"/>
          <a:srcRect l="5561"/>
          <a:stretch/>
        </p:blipFill>
        <p:spPr>
          <a:xfrm>
            <a:off x="1304636" y="1676400"/>
            <a:ext cx="6848817" cy="5049144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6901820" y="6525189"/>
            <a:ext cx="2223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Horovitz, S.G., PNAS, 2009</a:t>
            </a:r>
            <a:endParaRPr lang="en-US" sz="1400" i="1" dirty="0">
              <a:latin typeface="Times"/>
              <a:cs typeface="Times"/>
            </a:endParaRPr>
          </a:p>
        </p:txBody>
      </p:sp>
      <p:sp>
        <p:nvSpPr>
          <p:cNvPr id="76" name="Rectangle 13"/>
          <p:cNvSpPr>
            <a:spLocks noChangeArrowheads="1"/>
          </p:cNvSpPr>
          <p:nvPr/>
        </p:nvSpPr>
        <p:spPr bwMode="auto">
          <a:xfrm>
            <a:off x="762000" y="990600"/>
            <a:ext cx="7629236" cy="52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7663" indent="-347663" algn="just">
              <a:spcBef>
                <a:spcPct val="20000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altLang="zh-CN" b="1" dirty="0" smtClean="0">
                <a:ea typeface="宋体" charset="-122"/>
                <a:cs typeface="宋体" charset="-122"/>
              </a:rPr>
              <a:t>Prefrontal part of default mode network (DMN) reduces its BOLD correlations with other DMN components during deep sleep.</a:t>
            </a:r>
            <a:endParaRPr lang="zh-CN" altLang="en-US" b="1" dirty="0">
              <a:ea typeface="宋体" charset="-122"/>
              <a:cs typeface="宋体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329266" y="3200400"/>
            <a:ext cx="6477000" cy="12003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Further question: other than the long-range BOLD correlation, does the local BOLD correlations also change during deep sleep?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6556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scene3d>
            <a:camera prst="obliqueTopRight">
              <a:rot lat="0" lon="0" rev="0"/>
            </a:camera>
            <a:lightRig rig="threePt" dir="t"/>
          </a:scene3d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40963" name="Rectangle 14"/>
          <p:cNvSpPr>
            <a:spLocks noGrp="1" noChangeArrowheads="1"/>
          </p:cNvSpPr>
          <p:nvPr>
            <p:ph type="title"/>
          </p:nvPr>
        </p:nvSpPr>
        <p:spPr>
          <a:xfrm>
            <a:off x="304800" y="31750"/>
            <a:ext cx="8839200" cy="533400"/>
          </a:xfrm>
        </p:spPr>
        <p:txBody>
          <a:bodyPr/>
          <a:lstStyle/>
          <a:p>
            <a:pPr eaLnBrk="1" hangingPunct="1"/>
            <a:r>
              <a:rPr lang="en-US" altLang="zh-CN" sz="2200" b="1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Reanalyzing Previous Dataset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 rot="16200000">
            <a:off x="-3328194" y="3276455"/>
            <a:ext cx="686752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Background</a:t>
            </a:r>
            <a:r>
              <a:rPr lang="en-US" altLang="zh-CN" sz="1300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   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	   </a:t>
            </a:r>
            <a:r>
              <a:rPr lang="en-US" altLang="zh-CN" sz="1300" dirty="0">
                <a:solidFill>
                  <a:srgbClr val="FFFFFF"/>
                </a:solidFill>
                <a:ea typeface="宋体" charset="-122"/>
                <a:cs typeface="宋体" charset="-122"/>
              </a:rPr>
              <a:t>Methods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                    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Results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                 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Discussions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4929" y="2316789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>
                <a:latin typeface="Arial"/>
                <a:cs typeface="Arial"/>
              </a:rPr>
              <a:t>Divide data into 300-sec segments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4929" y="2755762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>
                <a:latin typeface="Arial"/>
                <a:cs typeface="Arial"/>
              </a:rPr>
              <a:t>Carefully avoid periods with serious head motion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4929" y="3205968"/>
            <a:ext cx="694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>
                <a:latin typeface="Arial"/>
                <a:cs typeface="Arial"/>
              </a:rPr>
              <a:t>Separate pure Stage 2 from those mixed with Stage 3~4 sleep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1672" y="3647131"/>
            <a:ext cx="571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>
                <a:latin typeface="Arial"/>
                <a:cs typeface="Arial"/>
              </a:rPr>
              <a:t>Regress out global signal and physiological noise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6342" y="1874100"/>
            <a:ext cx="655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>
                <a:latin typeface="Arial"/>
                <a:cs typeface="Arial"/>
              </a:rPr>
              <a:t>Only include 7 subjects with separate wake </a:t>
            </a:r>
            <a:r>
              <a:rPr lang="en-US" dirty="0">
                <a:latin typeface="Arial"/>
                <a:cs typeface="Arial"/>
              </a:rPr>
              <a:t>d</a:t>
            </a:r>
            <a:r>
              <a:rPr lang="en-US" dirty="0" smtClean="0">
                <a:latin typeface="Arial"/>
                <a:cs typeface="Arial"/>
              </a:rPr>
              <a:t>ata acquisition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5169" y="4071060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>
                <a:latin typeface="Arial"/>
                <a:cs typeface="Arial"/>
              </a:rPr>
              <a:t>Align to Harvard-Oxford-Atlas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2718" y="814493"/>
            <a:ext cx="2940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cap="small" dirty="0" smtClean="0">
                <a:latin typeface="Arial"/>
                <a:cs typeface="Arial"/>
              </a:rPr>
              <a:t>Reprocessing Notes</a:t>
            </a:r>
            <a:endParaRPr lang="en-US" sz="2200" b="1" cap="small" dirty="0"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90549" y="1392392"/>
            <a:ext cx="7353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>
                <a:latin typeface="Arial"/>
                <a:cs typeface="Arial"/>
              </a:rPr>
              <a:t>Reprocess dataset published previously (</a:t>
            </a:r>
            <a:r>
              <a:rPr lang="en-US" i="1" dirty="0" err="1" smtClean="0">
                <a:latin typeface="Times"/>
                <a:cs typeface="Times"/>
              </a:rPr>
              <a:t>Horovitz</a:t>
            </a:r>
            <a:r>
              <a:rPr lang="en-US" i="1" dirty="0">
                <a:latin typeface="Times"/>
                <a:cs typeface="Times"/>
              </a:rPr>
              <a:t>, S.G., PNAS, </a:t>
            </a:r>
            <a:r>
              <a:rPr lang="en-US" i="1" dirty="0" smtClean="0">
                <a:latin typeface="Times"/>
                <a:cs typeface="Times"/>
              </a:rPr>
              <a:t>2009)</a:t>
            </a:r>
            <a:endParaRPr lang="en-US" i="1" dirty="0">
              <a:latin typeface="Times"/>
              <a:cs typeface="Times"/>
            </a:endParaRPr>
          </a:p>
          <a:p>
            <a:pPr marL="285750" indent="-285750">
              <a:buFont typeface="Wingdings" charset="2"/>
              <a:buChar char="q"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918" y="4114800"/>
            <a:ext cx="3218882" cy="2563184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2200476" y="5185000"/>
            <a:ext cx="2477665" cy="684013"/>
            <a:chOff x="4340803" y="5407343"/>
            <a:chExt cx="2477665" cy="684013"/>
          </a:xfrm>
        </p:grpSpPr>
        <p:pic>
          <p:nvPicPr>
            <p:cNvPr id="63" name="Picture 2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84" b="5647"/>
            <a:stretch>
              <a:fillRect/>
            </a:stretch>
          </p:blipFill>
          <p:spPr bwMode="auto">
            <a:xfrm>
              <a:off x="4493032" y="5716733"/>
              <a:ext cx="1401658" cy="119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5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7" r="53906"/>
            <a:stretch/>
          </p:blipFill>
          <p:spPr bwMode="auto">
            <a:xfrm flipH="1">
              <a:off x="5894690" y="5715120"/>
              <a:ext cx="637571" cy="119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4766497" y="5408956"/>
              <a:ext cx="8531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Cortical</a:t>
              </a:r>
              <a:endParaRPr lang="en-US" sz="1400" b="1" dirty="0">
                <a:latin typeface="Arial"/>
                <a:cs typeface="Arial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56083" y="5407343"/>
              <a:ext cx="11623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Subcortical</a:t>
              </a:r>
              <a:endParaRPr lang="en-US" sz="1400" b="1" dirty="0">
                <a:latin typeface="Arial"/>
                <a:cs typeface="Arial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340803" y="5780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1</a:t>
              </a:r>
              <a:endParaRPr lang="en-US" sz="1400" b="1" dirty="0">
                <a:latin typeface="Arial"/>
                <a:cs typeface="Arial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699878" y="5783579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48</a:t>
              </a:r>
              <a:endParaRPr lang="en-US" sz="1400" b="1" dirty="0">
                <a:latin typeface="Arial"/>
                <a:cs typeface="Arial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307746" y="5778317"/>
              <a:ext cx="384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55</a:t>
              </a:r>
              <a:endParaRPr lang="en-US" sz="1400" b="1" dirty="0">
                <a:latin typeface="Arial"/>
                <a:cs typeface="Arial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1666137" y="5553005"/>
            <a:ext cx="65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ROI #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5" grpId="0"/>
      <p:bldP spid="56" grpId="0"/>
      <p:bldP spid="57" grpId="0"/>
      <p:bldP spid="58" grpId="0"/>
      <p:bldP spid="60" grpId="0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6556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scene3d>
            <a:camera prst="obliqueTopRight">
              <a:rot lat="0" lon="0" rev="0"/>
            </a:camera>
            <a:lightRig rig="threePt" dir="t"/>
          </a:scene3d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40963" name="Rectangle 14"/>
          <p:cNvSpPr>
            <a:spLocks noGrp="1" noChangeArrowheads="1"/>
          </p:cNvSpPr>
          <p:nvPr>
            <p:ph type="title"/>
          </p:nvPr>
        </p:nvSpPr>
        <p:spPr>
          <a:xfrm>
            <a:off x="304800" y="31750"/>
            <a:ext cx="8839200" cy="533400"/>
          </a:xfrm>
        </p:spPr>
        <p:txBody>
          <a:bodyPr/>
          <a:lstStyle/>
          <a:p>
            <a:pPr eaLnBrk="1" hangingPunct="1"/>
            <a:r>
              <a:rPr lang="en-US" altLang="zh-CN" sz="2200" b="1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Local BOLD Correlation: Regional Homogeneity (</a:t>
            </a:r>
            <a:r>
              <a:rPr lang="en-US" altLang="zh-CN" sz="2200" b="1" dirty="0" err="1" smtClean="0">
                <a:solidFill>
                  <a:schemeClr val="bg1"/>
                </a:solidFill>
                <a:ea typeface="宋体" charset="-122"/>
                <a:cs typeface="宋体" charset="-122"/>
              </a:rPr>
              <a:t>ReHo</a:t>
            </a:r>
            <a:r>
              <a:rPr lang="en-US" altLang="zh-CN" sz="2200" b="1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*)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 rot="16200000">
            <a:off x="-3328194" y="3276455"/>
            <a:ext cx="686752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Background</a:t>
            </a:r>
            <a:r>
              <a:rPr lang="en-US" altLang="zh-CN" sz="1300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   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	   </a:t>
            </a:r>
            <a:r>
              <a:rPr lang="en-US" altLang="zh-CN" sz="1300" dirty="0">
                <a:solidFill>
                  <a:srgbClr val="FFFFFF"/>
                </a:solidFill>
                <a:ea typeface="宋体" charset="-122"/>
                <a:cs typeface="宋体" charset="-122"/>
              </a:rPr>
              <a:t>Methods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                    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Results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                 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Discussions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066800"/>
            <a:ext cx="2428240" cy="2133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05600" y="6525189"/>
            <a:ext cx="2473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* Zhang, Y., </a:t>
            </a:r>
            <a:r>
              <a:rPr lang="en-US" sz="1400" i="1" dirty="0" err="1" smtClean="0">
                <a:latin typeface="Times"/>
                <a:cs typeface="Times"/>
              </a:rPr>
              <a:t>NeuroImage</a:t>
            </a:r>
            <a:r>
              <a:rPr lang="en-US" sz="1400" i="1" dirty="0" smtClean="0">
                <a:latin typeface="Times"/>
                <a:cs typeface="Times"/>
              </a:rPr>
              <a:t>, 2004</a:t>
            </a:r>
            <a:endParaRPr lang="en-US" sz="1400" i="1" dirty="0">
              <a:latin typeface="Times"/>
              <a:cs typeface="Time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2242" y="31788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2590800" y="1905000"/>
            <a:ext cx="177503" cy="189932"/>
            <a:chOff x="3962400" y="3185776"/>
            <a:chExt cx="2389909" cy="2453024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3962400" y="3733800"/>
              <a:ext cx="1524000" cy="30480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962400" y="5334000"/>
              <a:ext cx="1524000" cy="30480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962400" y="3733800"/>
              <a:ext cx="0" cy="160020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5483321" y="4038600"/>
              <a:ext cx="0" cy="160020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6339994" y="3497503"/>
              <a:ext cx="0" cy="160020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818303" y="3185776"/>
              <a:ext cx="1524000" cy="30480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5483321" y="3497504"/>
              <a:ext cx="865909" cy="541096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5486400" y="5088467"/>
              <a:ext cx="865909" cy="541096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3970097" y="3189240"/>
              <a:ext cx="865909" cy="541096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505200" y="914400"/>
            <a:ext cx="2712900" cy="1802055"/>
            <a:chOff x="3505200" y="914400"/>
            <a:chExt cx="2712900" cy="1802055"/>
          </a:xfrm>
        </p:grpSpPr>
        <p:grpSp>
          <p:nvGrpSpPr>
            <p:cNvPr id="35" name="Group 34"/>
            <p:cNvGrpSpPr/>
            <p:nvPr/>
          </p:nvGrpSpPr>
          <p:grpSpPr>
            <a:xfrm>
              <a:off x="4469009" y="1801787"/>
              <a:ext cx="894004" cy="914668"/>
              <a:chOff x="3962400" y="3185776"/>
              <a:chExt cx="2397606" cy="2453024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3962400" y="3733800"/>
                <a:ext cx="152400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962400" y="5334000"/>
                <a:ext cx="152400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3962400" y="3733800"/>
                <a:ext cx="0" cy="1600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5483321" y="4038600"/>
                <a:ext cx="0" cy="1600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6339994" y="3497503"/>
                <a:ext cx="0" cy="1600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4818303" y="3185776"/>
                <a:ext cx="152400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5483321" y="3497504"/>
                <a:ext cx="865909" cy="5410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5486400" y="5088467"/>
                <a:ext cx="865909" cy="5410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3970097" y="3189240"/>
                <a:ext cx="865909" cy="5410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4836006" y="3200400"/>
                <a:ext cx="0" cy="16002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836006" y="4783667"/>
                <a:ext cx="1524000" cy="3048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3976255" y="4783667"/>
                <a:ext cx="865909" cy="5410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/>
            <p:cNvSpPr/>
            <p:nvPr/>
          </p:nvSpPr>
          <p:spPr>
            <a:xfrm>
              <a:off x="3505200" y="914400"/>
              <a:ext cx="27129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/>
                  <a:cs typeface="Arial"/>
                </a:rPr>
                <a:t>Averaged </a:t>
              </a:r>
              <a:r>
                <a:rPr lang="en-US" sz="1400" b="1" dirty="0" smtClean="0">
                  <a:latin typeface="Arial"/>
                  <a:cs typeface="Arial"/>
                </a:rPr>
                <a:t>pairwise BOLD </a:t>
              </a:r>
              <a:r>
                <a:rPr lang="en-US" sz="1400" b="1" dirty="0">
                  <a:latin typeface="Arial"/>
                  <a:cs typeface="Arial"/>
                </a:rPr>
                <a:t>correlations </a:t>
              </a:r>
              <a:r>
                <a:rPr lang="en-US" sz="1400" b="1" dirty="0" smtClean="0">
                  <a:latin typeface="Arial"/>
                  <a:cs typeface="Arial"/>
                </a:rPr>
                <a:t>within </a:t>
              </a:r>
              <a:r>
                <a:rPr lang="en-US" sz="1400" b="1" dirty="0">
                  <a:latin typeface="Arial"/>
                  <a:cs typeface="Arial"/>
                </a:rPr>
                <a:t>a 3x3x3-voxel cube</a:t>
              </a:r>
              <a:endParaRPr lang="en-US" sz="1400" b="1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702627" y="2141192"/>
            <a:ext cx="1348306" cy="274117"/>
            <a:chOff x="3702627" y="2141192"/>
            <a:chExt cx="1348306" cy="274117"/>
          </a:xfrm>
        </p:grpSpPr>
        <p:grpSp>
          <p:nvGrpSpPr>
            <p:cNvPr id="89" name="Group 88"/>
            <p:cNvGrpSpPr/>
            <p:nvPr/>
          </p:nvGrpSpPr>
          <p:grpSpPr>
            <a:xfrm>
              <a:off x="4794754" y="2141192"/>
              <a:ext cx="256179" cy="274117"/>
              <a:chOff x="3962400" y="3185776"/>
              <a:chExt cx="2389909" cy="2453024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3962400" y="3733800"/>
                <a:ext cx="1524000" cy="3048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3962400" y="5334000"/>
                <a:ext cx="1524000" cy="3048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V="1">
                <a:off x="3962400" y="3733800"/>
                <a:ext cx="0" cy="16002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5483321" y="4038600"/>
                <a:ext cx="0" cy="16002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6339994" y="3497503"/>
                <a:ext cx="0" cy="16002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818303" y="3185776"/>
                <a:ext cx="1524000" cy="3048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5483321" y="3497504"/>
                <a:ext cx="865909" cy="541096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486400" y="5088467"/>
                <a:ext cx="865909" cy="541096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3970097" y="3189240"/>
                <a:ext cx="865909" cy="541096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ight Arrow 36"/>
            <p:cNvSpPr/>
            <p:nvPr/>
          </p:nvSpPr>
          <p:spPr>
            <a:xfrm>
              <a:off x="3702627" y="2147220"/>
              <a:ext cx="367145" cy="206591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943600" y="1337846"/>
            <a:ext cx="2762648" cy="1400128"/>
            <a:chOff x="5943600" y="1337846"/>
            <a:chExt cx="2762648" cy="1400128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5"/>
            <a:srcRect t="25113" r="19266" b="25446"/>
            <a:stretch/>
          </p:blipFill>
          <p:spPr>
            <a:xfrm>
              <a:off x="6715606" y="1676400"/>
              <a:ext cx="1990642" cy="1061574"/>
            </a:xfrm>
            <a:prstGeom prst="rect">
              <a:avLst/>
            </a:prstGeom>
          </p:spPr>
        </p:pic>
        <p:sp>
          <p:nvSpPr>
            <p:cNvPr id="101" name="Right Arrow 100"/>
            <p:cNvSpPr/>
            <p:nvPr/>
          </p:nvSpPr>
          <p:spPr>
            <a:xfrm>
              <a:off x="5943600" y="2130287"/>
              <a:ext cx="367145" cy="206591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858708" y="1337846"/>
              <a:ext cx="1676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err="1" smtClean="0">
                  <a:latin typeface="Arial"/>
                  <a:cs typeface="Arial"/>
                </a:rPr>
                <a:t>ReHo</a:t>
              </a:r>
              <a:r>
                <a:rPr lang="en-US" sz="1600" b="1" dirty="0" smtClean="0">
                  <a:latin typeface="Arial"/>
                  <a:cs typeface="Arial"/>
                </a:rPr>
                <a:t> Map</a:t>
              </a:r>
              <a:endParaRPr lang="en-US" sz="1600" b="1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289426" y="3031123"/>
            <a:ext cx="1473574" cy="523220"/>
            <a:chOff x="7289426" y="3031123"/>
            <a:chExt cx="1473574" cy="523220"/>
          </a:xfrm>
        </p:grpSpPr>
        <p:sp>
          <p:nvSpPr>
            <p:cNvPr id="103" name="Right Arrow 102"/>
            <p:cNvSpPr/>
            <p:nvPr/>
          </p:nvSpPr>
          <p:spPr>
            <a:xfrm rot="5400000">
              <a:off x="7209149" y="3229877"/>
              <a:ext cx="367145" cy="206591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318418" y="3031123"/>
              <a:ext cx="14445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Arial"/>
                  <a:cs typeface="Arial"/>
                </a:rPr>
                <a:t>Using atlas ROIs</a:t>
              </a:r>
              <a:endParaRPr lang="en-US" sz="1400" b="1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157131" y="3922593"/>
            <a:ext cx="2799693" cy="2249607"/>
            <a:chOff x="6157131" y="3922593"/>
            <a:chExt cx="2799693" cy="2249607"/>
          </a:xfrm>
        </p:grpSpPr>
        <p:grpSp>
          <p:nvGrpSpPr>
            <p:cNvPr id="104" name="Group 103"/>
            <p:cNvGrpSpPr/>
            <p:nvPr/>
          </p:nvGrpSpPr>
          <p:grpSpPr>
            <a:xfrm>
              <a:off x="6157131" y="3922593"/>
              <a:ext cx="2799693" cy="2249607"/>
              <a:chOff x="761993" y="4269148"/>
              <a:chExt cx="2799693" cy="2249607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1993" y="4269148"/>
                <a:ext cx="2799693" cy="2249607"/>
              </a:xfrm>
              <a:prstGeom prst="rect">
                <a:avLst/>
              </a:prstGeom>
            </p:spPr>
          </p:pic>
          <p:sp>
            <p:nvSpPr>
              <p:cNvPr id="106" name="Rectangle 105"/>
              <p:cNvSpPr/>
              <p:nvPr/>
            </p:nvSpPr>
            <p:spPr>
              <a:xfrm>
                <a:off x="2568038" y="4308955"/>
                <a:ext cx="51491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b="1" dirty="0" smtClean="0">
                    <a:latin typeface="Arial"/>
                    <a:cs typeface="Arial"/>
                  </a:rPr>
                  <a:t>Wake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568038" y="4494720"/>
                <a:ext cx="87602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b="1" dirty="0" smtClean="0">
                    <a:latin typeface="Arial"/>
                    <a:cs typeface="Arial"/>
                  </a:rPr>
                  <a:t>Deep Sleep</a:t>
                </a:r>
                <a:endParaRPr 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2497443" y="4603362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2492101" y="4428543"/>
                <a:ext cx="45720" cy="4572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6571980" y="5314834"/>
              <a:ext cx="2134268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cs typeface="Arial"/>
                </a:rPr>
                <a:t>An Example of </a:t>
              </a:r>
              <a:r>
                <a:rPr lang="en-US" sz="1200" b="1" dirty="0" smtClean="0">
                  <a:cs typeface="Arial"/>
                </a:rPr>
                <a:t>ROIs:</a:t>
              </a:r>
              <a:endParaRPr lang="en-US" sz="1200" b="1" dirty="0">
                <a:cs typeface="Arial"/>
              </a:endParaRPr>
            </a:p>
            <a:p>
              <a:pPr algn="ctr"/>
              <a:r>
                <a:rPr lang="en-US" sz="1200" b="1" kern="1200" dirty="0" smtClean="0">
                  <a:latin typeface="Arial"/>
                  <a:cs typeface="Arial"/>
                </a:rPr>
                <a:t>Posterior Cingulate Cortex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4028331" y="4727038"/>
            <a:ext cx="2143869" cy="759362"/>
            <a:chOff x="4028331" y="4727038"/>
            <a:chExt cx="2143869" cy="759362"/>
          </a:xfrm>
        </p:grpSpPr>
        <p:sp>
          <p:nvSpPr>
            <p:cNvPr id="112" name="Right Arrow 111"/>
            <p:cNvSpPr/>
            <p:nvPr/>
          </p:nvSpPr>
          <p:spPr>
            <a:xfrm rot="10800000">
              <a:off x="4957784" y="4727038"/>
              <a:ext cx="367145" cy="206591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028331" y="4963180"/>
              <a:ext cx="21438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/>
                  <a:cs typeface="Arial"/>
                </a:rPr>
                <a:t>Statistical Inference </a:t>
              </a:r>
              <a:br>
                <a:rPr lang="en-US" sz="1400" b="1" dirty="0" smtClean="0">
                  <a:latin typeface="Arial"/>
                  <a:cs typeface="Arial"/>
                </a:rPr>
              </a:br>
              <a:r>
                <a:rPr lang="en-US" sz="1400" b="1" dirty="0" smtClean="0">
                  <a:latin typeface="Arial"/>
                  <a:cs typeface="Arial"/>
                </a:rPr>
                <a:t>for each ROI</a:t>
              </a:r>
              <a:endParaRPr lang="en-US" sz="1400" b="1" dirty="0">
                <a:latin typeface="Arial"/>
                <a:cs typeface="Arial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219201" y="3962400"/>
            <a:ext cx="3010423" cy="2395210"/>
            <a:chOff x="1219201" y="3962400"/>
            <a:chExt cx="3010423" cy="2395210"/>
          </a:xfrm>
        </p:grpSpPr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7"/>
            <a:srcRect l="7426" b="4240"/>
            <a:stretch/>
          </p:blipFill>
          <p:spPr>
            <a:xfrm>
              <a:off x="1524000" y="3962400"/>
              <a:ext cx="2705624" cy="2209800"/>
            </a:xfrm>
            <a:prstGeom prst="rect">
              <a:avLst/>
            </a:prstGeom>
          </p:spPr>
        </p:pic>
        <p:sp>
          <p:nvSpPr>
            <p:cNvPr id="116" name="TextBox 115"/>
            <p:cNvSpPr txBox="1"/>
            <p:nvPr/>
          </p:nvSpPr>
          <p:spPr>
            <a:xfrm>
              <a:off x="1828800" y="6096000"/>
              <a:ext cx="21438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Arial"/>
                  <a:cs typeface="Arial"/>
                </a:rPr>
                <a:t>ROI #</a:t>
              </a:r>
              <a:endParaRPr lang="en-US" sz="1100" b="1" dirty="0">
                <a:latin typeface="Arial"/>
                <a:cs typeface="Arial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 rot="16200000">
              <a:off x="278071" y="4903530"/>
              <a:ext cx="21438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Arial"/>
                  <a:cs typeface="Arial"/>
                </a:rPr>
                <a:t>Log (</a:t>
              </a:r>
              <a:r>
                <a:rPr lang="en-US" sz="1100" b="1" i="1" dirty="0" smtClean="0">
                  <a:latin typeface="Arial"/>
                  <a:cs typeface="Arial"/>
                </a:rPr>
                <a:t>p-</a:t>
              </a:r>
              <a:r>
                <a:rPr lang="en-US" sz="1100" b="1" dirty="0" smtClean="0">
                  <a:latin typeface="Arial"/>
                  <a:cs typeface="Arial"/>
                </a:rPr>
                <a:t>value)</a:t>
              </a:r>
              <a:endParaRPr lang="en-US" sz="1100" b="1" dirty="0">
                <a:latin typeface="Arial"/>
                <a:cs typeface="Arial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828800" y="4933629"/>
            <a:ext cx="1481667" cy="939808"/>
            <a:chOff x="1828800" y="4933629"/>
            <a:chExt cx="1481667" cy="939808"/>
          </a:xfrm>
        </p:grpSpPr>
        <p:sp>
          <p:nvSpPr>
            <p:cNvPr id="114" name="Oval 113"/>
            <p:cNvSpPr/>
            <p:nvPr/>
          </p:nvSpPr>
          <p:spPr>
            <a:xfrm>
              <a:off x="2971800" y="4933629"/>
              <a:ext cx="53236" cy="53236"/>
            </a:xfrm>
            <a:prstGeom prst="ellipse">
              <a:avLst/>
            </a:pr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119" idx="0"/>
            </p:cNvCxnSpPr>
            <p:nvPr/>
          </p:nvCxnSpPr>
          <p:spPr>
            <a:xfrm flipV="1">
              <a:off x="2569634" y="5029200"/>
              <a:ext cx="402166" cy="5826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1828800" y="5611827"/>
              <a:ext cx="14816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Arial"/>
                  <a:cs typeface="Arial"/>
                </a:rPr>
                <a:t>PCC Example</a:t>
              </a:r>
              <a:endParaRPr lang="en-US" sz="1100"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3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6556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scene3d>
            <a:camera prst="obliqueTopRight">
              <a:rot lat="0" lon="0" rev="0"/>
            </a:camera>
            <a:lightRig rig="threePt" dir="t"/>
          </a:scene3d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40963" name="Rectangle 14"/>
          <p:cNvSpPr>
            <a:spLocks noGrp="1" noChangeArrowheads="1"/>
          </p:cNvSpPr>
          <p:nvPr>
            <p:ph type="title"/>
          </p:nvPr>
        </p:nvSpPr>
        <p:spPr>
          <a:xfrm>
            <a:off x="304800" y="31750"/>
            <a:ext cx="8839200" cy="533400"/>
          </a:xfrm>
        </p:spPr>
        <p:txBody>
          <a:bodyPr/>
          <a:lstStyle/>
          <a:p>
            <a:pPr eaLnBrk="1" hangingPunct="1"/>
            <a:r>
              <a:rPr lang="en-US" altLang="zh-CN" sz="2200" b="1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ROI Analysis Result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 rot="16200000">
            <a:off x="-3328194" y="3276455"/>
            <a:ext cx="686752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Background</a:t>
            </a:r>
            <a:r>
              <a:rPr lang="en-US" altLang="zh-CN" sz="1300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   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	   </a:t>
            </a:r>
            <a:r>
              <a:rPr lang="en-US" altLang="zh-CN" sz="1300" dirty="0">
                <a:solidFill>
                  <a:srgbClr val="808080"/>
                </a:solidFill>
                <a:ea typeface="宋体" charset="-122"/>
                <a:cs typeface="宋体" charset="-122"/>
              </a:rPr>
              <a:t>Methods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                    </a:t>
            </a:r>
            <a:r>
              <a:rPr lang="en-US" altLang="zh-CN" sz="1300" dirty="0">
                <a:solidFill>
                  <a:schemeClr val="bg1"/>
                </a:solidFill>
                <a:ea typeface="宋体" charset="-122"/>
                <a:cs typeface="宋体" charset="-122"/>
              </a:rPr>
              <a:t>Results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                 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Discussions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762000"/>
            <a:ext cx="7936932" cy="562916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 rot="16200000">
            <a:off x="544263" y="1362753"/>
            <a:ext cx="519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latin typeface="Arial"/>
                <a:cs typeface="Arial"/>
              </a:rPr>
              <a:t>ReHo</a:t>
            </a:r>
            <a:endParaRPr lang="en-US" sz="1000" b="1" dirty="0">
              <a:latin typeface="Arial"/>
              <a:cs typeface="Arial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55520" y="2726715"/>
            <a:ext cx="338845" cy="1049084"/>
            <a:chOff x="402455" y="4134694"/>
            <a:chExt cx="338845" cy="1049084"/>
          </a:xfrm>
        </p:grpSpPr>
        <p:sp>
          <p:nvSpPr>
            <p:cNvPr id="49" name="TextBox 48"/>
            <p:cNvSpPr txBox="1"/>
            <p:nvPr/>
          </p:nvSpPr>
          <p:spPr>
            <a:xfrm>
              <a:off x="413726" y="4968334"/>
              <a:ext cx="3272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Arial"/>
                  <a:cs typeface="Arial"/>
                </a:rPr>
                <a:t>0.2</a:t>
              </a:r>
              <a:endParaRPr lang="en-US" sz="800" b="1" dirty="0">
                <a:latin typeface="Arial"/>
                <a:cs typeface="Arial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2746" y="4686381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Arial"/>
                  <a:cs typeface="Arial"/>
                </a:rPr>
                <a:t>0.4</a:t>
              </a:r>
              <a:endParaRPr lang="en-US" sz="800" b="1" dirty="0">
                <a:latin typeface="Arial"/>
                <a:cs typeface="Arial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2455" y="4398750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Arial"/>
                  <a:cs typeface="Arial"/>
                </a:rPr>
                <a:t>0.6</a:t>
              </a:r>
              <a:endParaRPr lang="en-US" sz="800" b="1" dirty="0">
                <a:latin typeface="Arial"/>
                <a:cs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7376" y="4134694"/>
              <a:ext cx="3272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latin typeface="Arial"/>
                  <a:cs typeface="Arial"/>
                </a:rPr>
                <a:t>0.8</a:t>
              </a:r>
              <a:endParaRPr lang="en-US" sz="800" b="1" dirty="0">
                <a:latin typeface="Arial"/>
                <a:cs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176453" y="4647629"/>
            <a:ext cx="1129347" cy="380889"/>
            <a:chOff x="3861993" y="6806512"/>
            <a:chExt cx="630576" cy="380889"/>
          </a:xfrm>
        </p:grpSpPr>
        <p:grpSp>
          <p:nvGrpSpPr>
            <p:cNvPr id="54" name="Group 53"/>
            <p:cNvGrpSpPr/>
            <p:nvPr/>
          </p:nvGrpSpPr>
          <p:grpSpPr>
            <a:xfrm>
              <a:off x="3936993" y="6806512"/>
              <a:ext cx="555576" cy="380889"/>
              <a:chOff x="1701794" y="5849779"/>
              <a:chExt cx="555576" cy="380889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803400" y="5849779"/>
                <a:ext cx="45397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>
                    <a:latin typeface="Arial"/>
                    <a:cs typeface="Arial"/>
                  </a:rPr>
                  <a:t>W</a:t>
                </a:r>
                <a:r>
                  <a:rPr lang="en-US" sz="800" b="1" dirty="0" smtClean="0">
                    <a:latin typeface="Arial"/>
                    <a:cs typeface="Arial"/>
                  </a:rPr>
                  <a:t>ake</a:t>
                </a:r>
                <a:endParaRPr lang="en-US" sz="800" b="1" dirty="0">
                  <a:latin typeface="Arial"/>
                  <a:cs typeface="Arial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811861" y="6015224"/>
                <a:ext cx="41192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1000" b="1">
                    <a:latin typeface="Arial"/>
                    <a:cs typeface="Arial"/>
                  </a:defRPr>
                </a:lvl1pPr>
              </a:lstStyle>
              <a:p>
                <a:r>
                  <a:rPr lang="en-US" sz="800" dirty="0" smtClean="0"/>
                  <a:t>Deep Sleep</a:t>
                </a:r>
                <a:endParaRPr lang="en-US" sz="800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701800" y="5935133"/>
                <a:ext cx="101600" cy="846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01794" y="6096000"/>
                <a:ext cx="101600" cy="8466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3861993" y="6840380"/>
              <a:ext cx="603421" cy="339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495973" y="866107"/>
            <a:ext cx="6323045" cy="4945747"/>
            <a:chOff x="1495973" y="1095389"/>
            <a:chExt cx="6323045" cy="4945747"/>
          </a:xfrm>
        </p:grpSpPr>
        <p:sp>
          <p:nvSpPr>
            <p:cNvPr id="61" name="Rectangle 60"/>
            <p:cNvSpPr/>
            <p:nvPr/>
          </p:nvSpPr>
          <p:spPr>
            <a:xfrm>
              <a:off x="4826002" y="2938478"/>
              <a:ext cx="1124712" cy="1261872"/>
            </a:xfrm>
            <a:prstGeom prst="rect">
              <a:avLst/>
            </a:prstGeom>
            <a:solidFill>
              <a:srgbClr val="FF66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080470" y="2938478"/>
              <a:ext cx="374904" cy="1261872"/>
            </a:xfrm>
            <a:prstGeom prst="rect">
              <a:avLst/>
            </a:prstGeom>
            <a:solidFill>
              <a:srgbClr val="FF66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81005" y="4772532"/>
              <a:ext cx="749808" cy="1261872"/>
            </a:xfrm>
            <a:prstGeom prst="rect">
              <a:avLst/>
            </a:prstGeom>
            <a:solidFill>
              <a:srgbClr val="FF66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495973" y="4779264"/>
              <a:ext cx="374904" cy="1261872"/>
            </a:xfrm>
            <a:prstGeom prst="rect">
              <a:avLst/>
            </a:prstGeom>
            <a:solidFill>
              <a:srgbClr val="FF66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53359" y="2938479"/>
              <a:ext cx="1124712" cy="1261872"/>
            </a:xfrm>
            <a:prstGeom prst="rect">
              <a:avLst/>
            </a:prstGeom>
            <a:solidFill>
              <a:srgbClr val="FF66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444114" y="1095389"/>
              <a:ext cx="374904" cy="1261872"/>
            </a:xfrm>
            <a:prstGeom prst="rect">
              <a:avLst/>
            </a:prstGeom>
            <a:solidFill>
              <a:srgbClr val="FF66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094862" y="860980"/>
            <a:ext cx="5230756" cy="4944142"/>
            <a:chOff x="1094862" y="1090262"/>
            <a:chExt cx="5230756" cy="4944142"/>
          </a:xfrm>
        </p:grpSpPr>
        <p:sp>
          <p:nvSpPr>
            <p:cNvPr id="68" name="Rectangle 67"/>
            <p:cNvSpPr/>
            <p:nvPr/>
          </p:nvSpPr>
          <p:spPr>
            <a:xfrm>
              <a:off x="1094862" y="1090262"/>
              <a:ext cx="2249424" cy="1261872"/>
            </a:xfrm>
            <a:prstGeom prst="rect">
              <a:avLst/>
            </a:prstGeom>
            <a:solidFill>
              <a:srgbClr val="4AE0E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8071" y="2938478"/>
              <a:ext cx="374904" cy="1261872"/>
            </a:xfrm>
            <a:prstGeom prst="rect">
              <a:avLst/>
            </a:prstGeom>
            <a:solidFill>
              <a:srgbClr val="4AE0E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089764" y="2938479"/>
              <a:ext cx="374904" cy="1261872"/>
            </a:xfrm>
            <a:prstGeom prst="rect">
              <a:avLst/>
            </a:prstGeom>
            <a:solidFill>
              <a:srgbClr val="4AE0E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950714" y="2938478"/>
              <a:ext cx="374904" cy="1261872"/>
            </a:xfrm>
            <a:prstGeom prst="rect">
              <a:avLst/>
            </a:prstGeom>
            <a:solidFill>
              <a:srgbClr val="4AE0E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870877" y="4772532"/>
              <a:ext cx="374904" cy="1261872"/>
            </a:xfrm>
            <a:prstGeom prst="rect">
              <a:avLst/>
            </a:prstGeom>
            <a:solidFill>
              <a:srgbClr val="4AE0E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11671" y="6402318"/>
            <a:ext cx="3651329" cy="307777"/>
            <a:chOff x="5181600" y="6524674"/>
            <a:chExt cx="3651329" cy="307777"/>
          </a:xfrm>
        </p:grpSpPr>
        <p:sp>
          <p:nvSpPr>
            <p:cNvPr id="73" name="Rectangle 72"/>
            <p:cNvSpPr/>
            <p:nvPr/>
          </p:nvSpPr>
          <p:spPr>
            <a:xfrm>
              <a:off x="5181600" y="6576865"/>
              <a:ext cx="585041" cy="22701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34000" y="6524674"/>
              <a:ext cx="34989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/>
                  <a:cs typeface="Arial"/>
                </a:rPr>
                <a:t>Increased Local correlation</a:t>
              </a:r>
              <a:endParaRPr lang="en-US" sz="1400" b="1" dirty="0">
                <a:latin typeface="Arial"/>
                <a:cs typeface="Arial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20875" y="6400800"/>
            <a:ext cx="3721054" cy="307777"/>
            <a:chOff x="5181600" y="6524674"/>
            <a:chExt cx="3721054" cy="307777"/>
          </a:xfrm>
        </p:grpSpPr>
        <p:sp>
          <p:nvSpPr>
            <p:cNvPr id="77" name="Rectangle 76"/>
            <p:cNvSpPr/>
            <p:nvPr/>
          </p:nvSpPr>
          <p:spPr>
            <a:xfrm>
              <a:off x="5181600" y="6576865"/>
              <a:ext cx="585041" cy="227012"/>
            </a:xfrm>
            <a:prstGeom prst="rect">
              <a:avLst/>
            </a:prstGeom>
            <a:solidFill>
              <a:srgbClr val="4AE0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403725" y="6524674"/>
              <a:ext cx="34989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/>
                  <a:cs typeface="Arial"/>
                </a:rPr>
                <a:t>Decreased Local correlation</a:t>
              </a:r>
              <a:endParaRPr lang="en-US" sz="1400" b="1" dirty="0">
                <a:latin typeface="Arial"/>
                <a:cs typeface="Arial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7455374" y="5024665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latin typeface="Arial"/>
                <a:cs typeface="Arial"/>
              </a:defRPr>
            </a:lvl1pPr>
          </a:lstStyle>
          <a:p>
            <a:r>
              <a:rPr lang="en-US" sz="1200" i="1" dirty="0" smtClean="0"/>
              <a:t>p</a:t>
            </a:r>
            <a:r>
              <a:rPr lang="en-US" sz="1200" dirty="0" smtClean="0"/>
              <a:t>-value</a:t>
            </a:r>
            <a:r>
              <a:rPr lang="en-US" sz="1200" i="1" dirty="0"/>
              <a:t>	</a:t>
            </a:r>
            <a:r>
              <a:rPr lang="en-US" sz="1200" i="1" dirty="0" smtClean="0"/>
              <a:t/>
            </a:r>
            <a:br>
              <a:rPr lang="en-US" sz="1200" i="1" dirty="0" smtClean="0"/>
            </a:br>
            <a:r>
              <a:rPr lang="en-US" sz="1200" dirty="0" smtClean="0"/>
              <a:t>&lt; 0.05</a:t>
            </a:r>
            <a:r>
              <a:rPr lang="en-US" sz="1200" i="1" dirty="0"/>
              <a:t> </a:t>
            </a:r>
            <a:r>
              <a:rPr lang="en-US" sz="1200" dirty="0" smtClean="0"/>
              <a:t>*</a:t>
            </a:r>
            <a:endParaRPr lang="en-US" sz="1200" i="1" dirty="0"/>
          </a:p>
          <a:p>
            <a:r>
              <a:rPr lang="en-US" sz="1200" i="1" dirty="0" smtClean="0"/>
              <a:t>&lt; 0.01 **</a:t>
            </a:r>
          </a:p>
          <a:p>
            <a:r>
              <a:rPr lang="en-US" sz="1200" i="1" dirty="0" smtClean="0"/>
              <a:t>&lt;0.001 ***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13049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6556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scene3d>
            <a:camera prst="obliqueTopRight">
              <a:rot lat="0" lon="0" rev="0"/>
            </a:camera>
            <a:lightRig rig="threePt" dir="t"/>
          </a:scene3d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40963" name="Rectangle 14"/>
          <p:cNvSpPr>
            <a:spLocks noGrp="1" noChangeArrowheads="1"/>
          </p:cNvSpPr>
          <p:nvPr>
            <p:ph type="title"/>
          </p:nvPr>
        </p:nvSpPr>
        <p:spPr>
          <a:xfrm>
            <a:off x="304800" y="31750"/>
            <a:ext cx="8839200" cy="533400"/>
          </a:xfrm>
        </p:spPr>
        <p:txBody>
          <a:bodyPr/>
          <a:lstStyle/>
          <a:p>
            <a:pPr eaLnBrk="1" hangingPunct="1"/>
            <a:r>
              <a:rPr lang="en-US" altLang="zh-CN" sz="2200" b="1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ROI Analysis Result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 rot="16200000">
            <a:off x="-3328194" y="3276455"/>
            <a:ext cx="686752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Background</a:t>
            </a:r>
            <a:r>
              <a:rPr lang="en-US" altLang="zh-CN" sz="1300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   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	   </a:t>
            </a:r>
            <a:r>
              <a:rPr lang="en-US" altLang="zh-CN" sz="1300" dirty="0">
                <a:solidFill>
                  <a:srgbClr val="808080"/>
                </a:solidFill>
                <a:ea typeface="宋体" charset="-122"/>
                <a:cs typeface="宋体" charset="-122"/>
              </a:rPr>
              <a:t>Methods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                    </a:t>
            </a:r>
            <a:r>
              <a:rPr lang="en-US" altLang="zh-CN" sz="1300" dirty="0">
                <a:solidFill>
                  <a:schemeClr val="bg1"/>
                </a:solidFill>
                <a:ea typeface="宋体" charset="-122"/>
                <a:cs typeface="宋体" charset="-122"/>
              </a:rPr>
              <a:t>Results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                 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Discussions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/>
          <a:srcRect l="56557" t="1497" r="535"/>
          <a:stretch/>
        </p:blipFill>
        <p:spPr>
          <a:xfrm>
            <a:off x="4876800" y="1819769"/>
            <a:ext cx="3842414" cy="32004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/>
          <a:srcRect t="3353" r="57069" b="3018"/>
          <a:stretch/>
        </p:blipFill>
        <p:spPr>
          <a:xfrm>
            <a:off x="660185" y="1819769"/>
            <a:ext cx="4044672" cy="3200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1286369"/>
            <a:ext cx="7237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b="1" dirty="0" smtClean="0">
                <a:latin typeface="Arial"/>
                <a:cs typeface="Arial"/>
              </a:rPr>
              <a:t>ROIs showing significant </a:t>
            </a:r>
            <a:r>
              <a:rPr lang="en-US" b="1" dirty="0" err="1" smtClean="0">
                <a:latin typeface="Arial"/>
                <a:cs typeface="Arial"/>
              </a:rPr>
              <a:t>ReHo</a:t>
            </a:r>
            <a:r>
              <a:rPr lang="en-US" b="1" dirty="0" smtClean="0">
                <a:latin typeface="Arial"/>
                <a:cs typeface="Arial"/>
              </a:rPr>
              <a:t> modulation during deep sleep</a:t>
            </a:r>
            <a:endParaRPr lang="en-US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2639444" y="5210302"/>
            <a:ext cx="4549311" cy="657098"/>
            <a:chOff x="1165008" y="4947835"/>
            <a:chExt cx="4549311" cy="657098"/>
          </a:xfrm>
        </p:grpSpPr>
        <p:sp>
          <p:nvSpPr>
            <p:cNvPr id="44" name="Rectangle 22"/>
            <p:cNvSpPr>
              <a:spLocks noChangeArrowheads="1"/>
            </p:cNvSpPr>
            <p:nvPr/>
          </p:nvSpPr>
          <p:spPr bwMode="auto">
            <a:xfrm>
              <a:off x="2086713" y="4947835"/>
              <a:ext cx="2538072" cy="277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 </a:t>
              </a:r>
              <a:r>
                <a:rPr lang="en-US" altLang="zh-CN" sz="1200" b="1" i="1" kern="0" dirty="0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p-</a:t>
              </a:r>
              <a:r>
                <a:rPr lang="en-US" altLang="zh-CN" sz="1200" b="1" kern="0" dirty="0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value (</a:t>
              </a:r>
              <a:r>
                <a:rPr lang="en-US" altLang="zh-CN" sz="1200" b="1" kern="0" dirty="0" err="1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Bonf</a:t>
              </a:r>
              <a:r>
                <a:rPr lang="en-US" altLang="zh-CN" sz="1200" b="1" kern="0" dirty="0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. Corrected)</a:t>
              </a:r>
              <a:endParaRPr lang="en-US" altLang="zh-CN" sz="1200" b="1" kern="0" dirty="0">
                <a:solidFill>
                  <a:srgbClr val="000000"/>
                </a:solidFill>
                <a:latin typeface="Arial"/>
                <a:ea typeface="宋体" charset="-122"/>
                <a:cs typeface="Arial"/>
              </a:endParaRPr>
            </a:p>
          </p:txBody>
        </p:sp>
        <p:pic>
          <p:nvPicPr>
            <p:cNvPr id="45" name="Picture 2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84" b="5647"/>
            <a:stretch>
              <a:fillRect/>
            </a:stretch>
          </p:blipFill>
          <p:spPr bwMode="auto">
            <a:xfrm>
              <a:off x="3736707" y="5266789"/>
              <a:ext cx="1401658" cy="119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5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06"/>
            <a:stretch>
              <a:fillRect/>
            </a:stretch>
          </p:blipFill>
          <p:spPr bwMode="auto">
            <a:xfrm>
              <a:off x="1608601" y="5264730"/>
              <a:ext cx="1401658" cy="119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Rectangle 26"/>
            <p:cNvSpPr>
              <a:spLocks noChangeArrowheads="1"/>
            </p:cNvSpPr>
            <p:nvPr/>
          </p:nvSpPr>
          <p:spPr bwMode="auto">
            <a:xfrm>
              <a:off x="1165008" y="5168465"/>
              <a:ext cx="622959" cy="277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10</a:t>
              </a:r>
              <a:r>
                <a:rPr lang="en-US" altLang="zh-CN" sz="1200" b="1" kern="0" baseline="30000" dirty="0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-10</a:t>
              </a:r>
              <a:endParaRPr lang="en-US" altLang="zh-CN" sz="1200" b="1" kern="0" baseline="30000" dirty="0">
                <a:solidFill>
                  <a:srgbClr val="000000"/>
                </a:solidFill>
                <a:latin typeface="Arial"/>
                <a:ea typeface="宋体" charset="-122"/>
                <a:cs typeface="Arial"/>
              </a:endParaRPr>
            </a:p>
          </p:txBody>
        </p:sp>
        <p:sp>
          <p:nvSpPr>
            <p:cNvPr id="81" name="Rectangle 26"/>
            <p:cNvSpPr>
              <a:spLocks noChangeArrowheads="1"/>
            </p:cNvSpPr>
            <p:nvPr/>
          </p:nvSpPr>
          <p:spPr bwMode="auto">
            <a:xfrm>
              <a:off x="5091360" y="5179999"/>
              <a:ext cx="622959" cy="277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10</a:t>
              </a:r>
              <a:r>
                <a:rPr lang="en-US" altLang="zh-CN" sz="1200" b="1" kern="0" baseline="30000" dirty="0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-10</a:t>
              </a:r>
              <a:endParaRPr lang="en-US" altLang="zh-CN" sz="1200" b="1" kern="0" baseline="30000" dirty="0">
                <a:solidFill>
                  <a:srgbClr val="000000"/>
                </a:solidFill>
                <a:latin typeface="Arial"/>
                <a:ea typeface="宋体" charset="-122"/>
                <a:cs typeface="Arial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802548" y="5358712"/>
              <a:ext cx="13524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Wake &lt; Deep Sleep</a:t>
              </a:r>
              <a:endParaRPr lang="en-US" sz="10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49764" y="5358712"/>
              <a:ext cx="13524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Wake &gt; Deep Sleep</a:t>
              </a:r>
              <a:endParaRPr lang="en-US" sz="10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4436716" y="5437282"/>
            <a:ext cx="523215" cy="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kern="0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10</a:t>
            </a:r>
            <a:r>
              <a:rPr lang="en-US" altLang="zh-CN" sz="1200" b="1" kern="0" baseline="30000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-3</a:t>
            </a:r>
            <a:endParaRPr lang="en-US" altLang="zh-CN" sz="1200" b="1" kern="0" baseline="30000" dirty="0">
              <a:solidFill>
                <a:srgbClr val="000000"/>
              </a:solidFill>
              <a:latin typeface="Arial"/>
              <a:ea typeface="宋体" charset="-122"/>
              <a:cs typeface="Arial"/>
            </a:endParaRPr>
          </a:p>
        </p:txBody>
      </p:sp>
      <p:sp>
        <p:nvSpPr>
          <p:cNvPr id="85" name="Rectangle 26"/>
          <p:cNvSpPr>
            <a:spLocks noChangeArrowheads="1"/>
          </p:cNvSpPr>
          <p:nvPr/>
        </p:nvSpPr>
        <p:spPr bwMode="auto">
          <a:xfrm>
            <a:off x="4822586" y="5437504"/>
            <a:ext cx="622959" cy="27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kern="0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10</a:t>
            </a:r>
            <a:r>
              <a:rPr lang="en-US" altLang="zh-CN" sz="1200" b="1" kern="0" baseline="30000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-3</a:t>
            </a:r>
            <a:endParaRPr lang="en-US" altLang="zh-CN" sz="1200" b="1" kern="0" baseline="30000" dirty="0">
              <a:solidFill>
                <a:srgbClr val="000000"/>
              </a:solidFill>
              <a:latin typeface="Arial"/>
              <a:ea typeface="宋体" charset="-122"/>
              <a:cs typeface="Arial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866407" y="5267236"/>
            <a:ext cx="5676900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Anterior and posterior brain show opposite modulation !</a:t>
            </a:r>
          </a:p>
        </p:txBody>
      </p:sp>
    </p:spTree>
    <p:extLst>
      <p:ext uri="{BB962C8B-B14F-4D97-AF65-F5344CB8AC3E}">
        <p14:creationId xmlns:p14="http://schemas.microsoft.com/office/powerpoint/2010/main" val="106096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6556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scene3d>
            <a:camera prst="obliqueTopRight">
              <a:rot lat="0" lon="0" rev="0"/>
            </a:camera>
            <a:lightRig rig="threePt" dir="t"/>
          </a:scene3d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40963" name="Rectangle 14"/>
          <p:cNvSpPr>
            <a:spLocks noGrp="1" noChangeArrowheads="1"/>
          </p:cNvSpPr>
          <p:nvPr>
            <p:ph type="title"/>
          </p:nvPr>
        </p:nvSpPr>
        <p:spPr>
          <a:xfrm>
            <a:off x="304800" y="31750"/>
            <a:ext cx="8839200" cy="533400"/>
          </a:xfrm>
        </p:spPr>
        <p:txBody>
          <a:bodyPr/>
          <a:lstStyle/>
          <a:p>
            <a:pPr eaLnBrk="1" hangingPunct="1"/>
            <a:r>
              <a:rPr lang="en-US" altLang="zh-CN" sz="2200" b="1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Group </a:t>
            </a:r>
            <a:r>
              <a:rPr lang="en-US" altLang="zh-CN" sz="2200" b="1" dirty="0" err="1" smtClean="0">
                <a:solidFill>
                  <a:schemeClr val="bg1"/>
                </a:solidFill>
                <a:ea typeface="宋体" charset="-122"/>
                <a:cs typeface="宋体" charset="-122"/>
              </a:rPr>
              <a:t>ReHo</a:t>
            </a:r>
            <a:r>
              <a:rPr lang="en-US" altLang="zh-CN" sz="2200" b="1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 Map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 rot="16200000">
            <a:off x="-3328194" y="3276455"/>
            <a:ext cx="686752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Background</a:t>
            </a:r>
            <a:r>
              <a:rPr lang="en-US" altLang="zh-CN" sz="1300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   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	   </a:t>
            </a:r>
            <a:r>
              <a:rPr lang="en-US" altLang="zh-CN" sz="1300" dirty="0">
                <a:solidFill>
                  <a:srgbClr val="808080"/>
                </a:solidFill>
                <a:ea typeface="宋体" charset="-122"/>
                <a:cs typeface="宋体" charset="-122"/>
              </a:rPr>
              <a:t>Methods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                    </a:t>
            </a:r>
            <a:r>
              <a:rPr lang="en-US" altLang="zh-CN" sz="1300" dirty="0">
                <a:solidFill>
                  <a:schemeClr val="bg1"/>
                </a:solidFill>
                <a:ea typeface="宋体" charset="-122"/>
                <a:cs typeface="宋体" charset="-122"/>
              </a:rPr>
              <a:t>Results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                 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Discussions</a:t>
            </a:r>
          </a:p>
        </p:txBody>
      </p:sp>
      <p:pic>
        <p:nvPicPr>
          <p:cNvPr id="25" name="Picture 24"/>
          <p:cNvPicPr>
            <a:picLocks/>
          </p:cNvPicPr>
          <p:nvPr/>
        </p:nvPicPr>
        <p:blipFill rotWithShape="1">
          <a:blip r:embed="rId4"/>
          <a:srcRect t="24989"/>
          <a:stretch/>
        </p:blipFill>
        <p:spPr>
          <a:xfrm>
            <a:off x="5257800" y="1069777"/>
            <a:ext cx="2926080" cy="2194877"/>
          </a:xfrm>
          <a:prstGeom prst="rect">
            <a:avLst/>
          </a:prstGeom>
        </p:spPr>
      </p:pic>
      <p:pic>
        <p:nvPicPr>
          <p:cNvPr id="26" name="Picture 25"/>
          <p:cNvPicPr>
            <a:picLocks/>
          </p:cNvPicPr>
          <p:nvPr/>
        </p:nvPicPr>
        <p:blipFill rotWithShape="1">
          <a:blip r:embed="rId5"/>
          <a:srcRect t="25173"/>
          <a:stretch/>
        </p:blipFill>
        <p:spPr>
          <a:xfrm>
            <a:off x="1592509" y="3990777"/>
            <a:ext cx="2926080" cy="2189480"/>
          </a:xfrm>
          <a:prstGeom prst="rect">
            <a:avLst/>
          </a:prstGeom>
        </p:spPr>
      </p:pic>
      <p:pic>
        <p:nvPicPr>
          <p:cNvPr id="27" name="Picture 26"/>
          <p:cNvPicPr>
            <a:picLocks/>
          </p:cNvPicPr>
          <p:nvPr/>
        </p:nvPicPr>
        <p:blipFill rotWithShape="1">
          <a:blip r:embed="rId6"/>
          <a:srcRect t="24989"/>
          <a:stretch/>
        </p:blipFill>
        <p:spPr>
          <a:xfrm>
            <a:off x="1582349" y="1069777"/>
            <a:ext cx="2926080" cy="2194877"/>
          </a:xfrm>
          <a:prstGeom prst="rect">
            <a:avLst/>
          </a:prstGeom>
        </p:spPr>
      </p:pic>
      <p:pic>
        <p:nvPicPr>
          <p:cNvPr id="28" name="Picture 27"/>
          <p:cNvPicPr>
            <a:picLocks/>
          </p:cNvPicPr>
          <p:nvPr/>
        </p:nvPicPr>
        <p:blipFill rotWithShape="1">
          <a:blip r:embed="rId7"/>
          <a:srcRect t="25173"/>
          <a:stretch/>
        </p:blipFill>
        <p:spPr>
          <a:xfrm>
            <a:off x="5257800" y="3987800"/>
            <a:ext cx="2926080" cy="218948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344349" y="770795"/>
            <a:ext cx="1230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Wake (n=27)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83765" y="762000"/>
            <a:ext cx="1736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Deep Sleep (n=58)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91949" y="3683000"/>
            <a:ext cx="1879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Deep Sleep − Wake</a:t>
            </a:r>
            <a:endParaRPr lang="en-US" sz="1400" b="1" dirty="0">
              <a:latin typeface="Arial"/>
              <a:cs typeface="Arial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810949" y="3220720"/>
            <a:ext cx="2687520" cy="307777"/>
            <a:chOff x="4378400" y="3379442"/>
            <a:chExt cx="2687520" cy="30777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5660037" y="2437289"/>
              <a:ext cx="114832" cy="21945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6781405" y="3379442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78400" y="3379442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0</a:t>
              </a:r>
              <a:endParaRPr lang="en-US" sz="1400" b="1" dirty="0">
                <a:latin typeface="Arial"/>
                <a:cs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389680" y="3219231"/>
            <a:ext cx="2687520" cy="307777"/>
            <a:chOff x="4378400" y="3379442"/>
            <a:chExt cx="2687520" cy="307777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5660037" y="2437289"/>
              <a:ext cx="114832" cy="21945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6781405" y="3379442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378400" y="3379442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0</a:t>
              </a:r>
              <a:endParaRPr lang="en-US" sz="1400" b="1" dirty="0">
                <a:latin typeface="Arial"/>
                <a:cs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82349" y="6147991"/>
            <a:ext cx="3065851" cy="307777"/>
            <a:chOff x="4149800" y="3379442"/>
            <a:chExt cx="3065851" cy="307777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5660037" y="2437289"/>
              <a:ext cx="114832" cy="21945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6781405" y="3379442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0.2</a:t>
              </a:r>
              <a:endParaRPr lang="en-US" sz="1400" b="1" dirty="0">
                <a:latin typeface="Arial"/>
                <a:cs typeface="Aria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149800" y="3379442"/>
              <a:ext cx="4940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-0.2</a:t>
              </a:r>
              <a:endParaRPr lang="en-US" sz="1400" b="1" dirty="0">
                <a:latin typeface="Arial"/>
                <a:cs typeface="Arial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943600" y="3657600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Deep Sleep </a:t>
            </a:r>
            <a:r>
              <a:rPr lang="en-US" sz="1400" b="1" dirty="0">
                <a:latin typeface="Arial"/>
                <a:cs typeface="Arial"/>
              </a:rPr>
              <a:t>− </a:t>
            </a:r>
            <a:r>
              <a:rPr lang="en-US" sz="1400" b="1" dirty="0" smtClean="0">
                <a:latin typeface="Arial"/>
                <a:cs typeface="Arial"/>
              </a:rPr>
              <a:t>Wake</a:t>
            </a:r>
            <a:endParaRPr lang="en-US" sz="1400" b="1" dirty="0"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00600" y="6148285"/>
            <a:ext cx="3962400" cy="634287"/>
            <a:chOff x="4572000" y="6275285"/>
            <a:chExt cx="3962400" cy="634287"/>
          </a:xfrm>
        </p:grpSpPr>
        <p:grpSp>
          <p:nvGrpSpPr>
            <p:cNvPr id="59" name="Group 58"/>
            <p:cNvGrpSpPr/>
            <p:nvPr/>
          </p:nvGrpSpPr>
          <p:grpSpPr>
            <a:xfrm>
              <a:off x="4572000" y="6275285"/>
              <a:ext cx="3962400" cy="634287"/>
              <a:chOff x="1429003" y="4970646"/>
              <a:chExt cx="3962400" cy="634287"/>
            </a:xfrm>
          </p:grpSpPr>
          <p:sp>
            <p:nvSpPr>
              <p:cNvPr id="60" name="Rectangle 22"/>
              <p:cNvSpPr>
                <a:spLocks noChangeArrowheads="1"/>
              </p:cNvSpPr>
              <p:nvPr/>
            </p:nvSpPr>
            <p:spPr bwMode="auto">
              <a:xfrm>
                <a:off x="2086713" y="4970646"/>
                <a:ext cx="2538072" cy="277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6" tIns="45718" rIns="91436" bIns="45718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b="1" kern="0" dirty="0">
                    <a:solidFill>
                      <a:srgbClr val="000000"/>
                    </a:solidFill>
                    <a:latin typeface="Arial"/>
                    <a:ea typeface="宋体" charset="-122"/>
                    <a:cs typeface="Arial"/>
                  </a:rPr>
                  <a:t> </a:t>
                </a:r>
                <a:r>
                  <a:rPr lang="en-US" altLang="zh-CN" sz="1200" b="1" i="1" kern="0" dirty="0" smtClean="0">
                    <a:solidFill>
                      <a:srgbClr val="000000"/>
                    </a:solidFill>
                    <a:latin typeface="Arial"/>
                    <a:ea typeface="宋体" charset="-122"/>
                    <a:cs typeface="Arial"/>
                  </a:rPr>
                  <a:t>p </a:t>
                </a: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Arial"/>
                    <a:ea typeface="宋体" charset="-122"/>
                    <a:cs typeface="Arial"/>
                  </a:rPr>
                  <a:t>(</a:t>
                </a:r>
                <a:r>
                  <a:rPr lang="en-US" altLang="zh-CN" sz="1200" b="1" kern="0" dirty="0" err="1" smtClean="0">
                    <a:solidFill>
                      <a:srgbClr val="000000"/>
                    </a:solidFill>
                    <a:latin typeface="Arial"/>
                    <a:ea typeface="宋体" charset="-122"/>
                    <a:cs typeface="Arial"/>
                  </a:rPr>
                  <a:t>Bonf</a:t>
                </a: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Arial"/>
                    <a:ea typeface="宋体" charset="-122"/>
                    <a:cs typeface="Arial"/>
                  </a:rPr>
                  <a:t>. Corrected)</a:t>
                </a:r>
                <a:endParaRPr lang="en-US" altLang="zh-CN" sz="1200" b="1" kern="0" dirty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endParaRPr>
              </a:p>
            </p:txBody>
          </p:sp>
          <p:pic>
            <p:nvPicPr>
              <p:cNvPr id="61" name="Picture 23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84" b="5647"/>
              <a:stretch>
                <a:fillRect/>
              </a:stretch>
            </p:blipFill>
            <p:spPr bwMode="auto">
              <a:xfrm>
                <a:off x="3736707" y="5266789"/>
                <a:ext cx="1075576" cy="11939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5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906"/>
              <a:stretch>
                <a:fillRect/>
              </a:stretch>
            </p:blipFill>
            <p:spPr bwMode="auto">
              <a:xfrm>
                <a:off x="1904851" y="5264729"/>
                <a:ext cx="1105407" cy="12145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Rectangle 26"/>
              <p:cNvSpPr>
                <a:spLocks noChangeArrowheads="1"/>
              </p:cNvSpPr>
              <p:nvPr/>
            </p:nvSpPr>
            <p:spPr bwMode="auto">
              <a:xfrm>
                <a:off x="1429003" y="5172361"/>
                <a:ext cx="622959" cy="277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6" tIns="45718" rIns="91436" bIns="45718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Arial"/>
                    <a:ea typeface="宋体" charset="-122"/>
                    <a:cs typeface="Arial"/>
                  </a:rPr>
                  <a:t>10</a:t>
                </a:r>
                <a:r>
                  <a:rPr lang="en-US" altLang="zh-CN" sz="1200" b="1" kern="0" baseline="30000" dirty="0" smtClean="0">
                    <a:solidFill>
                      <a:srgbClr val="000000"/>
                    </a:solidFill>
                    <a:latin typeface="Arial"/>
                    <a:ea typeface="宋体" charset="-122"/>
                    <a:cs typeface="Arial"/>
                  </a:rPr>
                  <a:t>-10</a:t>
                </a:r>
                <a:endParaRPr lang="en-US" altLang="zh-CN" sz="1200" b="1" kern="0" baseline="30000" dirty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endParaRPr>
              </a:p>
            </p:txBody>
          </p:sp>
          <p:sp>
            <p:nvSpPr>
              <p:cNvPr id="64" name="Rectangle 26"/>
              <p:cNvSpPr>
                <a:spLocks noChangeArrowheads="1"/>
              </p:cNvSpPr>
              <p:nvPr/>
            </p:nvSpPr>
            <p:spPr bwMode="auto">
              <a:xfrm>
                <a:off x="4768444" y="5179999"/>
                <a:ext cx="622959" cy="277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6" tIns="45718" rIns="91436" bIns="45718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Arial"/>
                    <a:ea typeface="宋体" charset="-122"/>
                    <a:cs typeface="Arial"/>
                  </a:rPr>
                  <a:t>10</a:t>
                </a:r>
                <a:r>
                  <a:rPr lang="en-US" altLang="zh-CN" sz="1200" b="1" kern="0" baseline="30000" dirty="0" smtClean="0">
                    <a:solidFill>
                      <a:srgbClr val="000000"/>
                    </a:solidFill>
                    <a:latin typeface="Arial"/>
                    <a:ea typeface="宋体" charset="-122"/>
                    <a:cs typeface="Arial"/>
                  </a:rPr>
                  <a:t>-10</a:t>
                </a:r>
                <a:endParaRPr lang="en-US" altLang="zh-CN" sz="1200" b="1" kern="0" baseline="30000" dirty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099394" y="5358712"/>
                <a:ext cx="62542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&gt; Wake</a:t>
                </a:r>
                <a:endParaRPr lang="en-US" sz="1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904852" y="5358712"/>
                <a:ext cx="62542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&lt; Wake</a:t>
                </a:r>
                <a:endParaRPr lang="en-US" sz="1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67" name="Rectangle 26"/>
            <p:cNvSpPr>
              <a:spLocks noChangeArrowheads="1"/>
            </p:cNvSpPr>
            <p:nvPr/>
          </p:nvSpPr>
          <p:spPr bwMode="auto">
            <a:xfrm>
              <a:off x="6105277" y="6479454"/>
              <a:ext cx="523215" cy="276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6" tIns="45718" rIns="91436" bIns="4571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0.05</a:t>
              </a:r>
              <a:endParaRPr lang="en-US" altLang="zh-CN" sz="1200" b="1" kern="0" baseline="30000" dirty="0">
                <a:solidFill>
                  <a:srgbClr val="000000"/>
                </a:solidFill>
                <a:latin typeface="Arial"/>
                <a:ea typeface="宋体" charset="-122"/>
                <a:cs typeface="Arial"/>
              </a:endParaRPr>
            </a:p>
          </p:txBody>
        </p:sp>
        <p:sp>
          <p:nvSpPr>
            <p:cNvPr id="68" name="Rectangle 26"/>
            <p:cNvSpPr>
              <a:spLocks noChangeArrowheads="1"/>
            </p:cNvSpPr>
            <p:nvPr/>
          </p:nvSpPr>
          <p:spPr bwMode="auto">
            <a:xfrm>
              <a:off x="6468332" y="6479676"/>
              <a:ext cx="622959" cy="276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0.05</a:t>
              </a:r>
              <a:endParaRPr lang="en-US" altLang="zh-CN" sz="1200" b="1" kern="0" baseline="30000" dirty="0">
                <a:solidFill>
                  <a:srgbClr val="000000"/>
                </a:solidFill>
                <a:latin typeface="Arial"/>
                <a:ea typeface="宋体" charset="-122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6556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scene3d>
            <a:camera prst="obliqueTopRight">
              <a:rot lat="0" lon="0" rev="0"/>
            </a:camera>
            <a:lightRig rig="threePt" dir="t"/>
          </a:scene3d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40963" name="Rectangle 14"/>
          <p:cNvSpPr>
            <a:spLocks noGrp="1" noChangeArrowheads="1"/>
          </p:cNvSpPr>
          <p:nvPr>
            <p:ph type="title"/>
          </p:nvPr>
        </p:nvSpPr>
        <p:spPr>
          <a:xfrm>
            <a:off x="304800" y="31750"/>
            <a:ext cx="8839200" cy="533400"/>
          </a:xfrm>
        </p:spPr>
        <p:txBody>
          <a:bodyPr/>
          <a:lstStyle/>
          <a:p>
            <a:pPr eaLnBrk="1" hangingPunct="1"/>
            <a:r>
              <a:rPr lang="en-US" altLang="zh-CN" sz="2200" b="1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Group </a:t>
            </a:r>
            <a:r>
              <a:rPr lang="en-US" altLang="zh-CN" sz="2200" b="1" dirty="0" err="1" smtClean="0">
                <a:solidFill>
                  <a:schemeClr val="bg1"/>
                </a:solidFill>
                <a:ea typeface="宋体" charset="-122"/>
                <a:cs typeface="宋体" charset="-122"/>
              </a:rPr>
              <a:t>ReHo</a:t>
            </a:r>
            <a:r>
              <a:rPr lang="en-US" altLang="zh-CN" sz="2200" b="1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 Map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 rot="16200000">
            <a:off x="-3328194" y="3276455"/>
            <a:ext cx="686752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Background</a:t>
            </a:r>
            <a:r>
              <a:rPr lang="en-US" altLang="zh-CN" sz="1300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   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	   </a:t>
            </a:r>
            <a:r>
              <a:rPr lang="en-US" altLang="zh-CN" sz="1300" dirty="0">
                <a:solidFill>
                  <a:srgbClr val="808080"/>
                </a:solidFill>
                <a:ea typeface="宋体" charset="-122"/>
                <a:cs typeface="宋体" charset="-122"/>
              </a:rPr>
              <a:t>Methods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                    </a:t>
            </a:r>
            <a:r>
              <a:rPr lang="en-US" altLang="zh-CN" sz="1300" dirty="0">
                <a:solidFill>
                  <a:schemeClr val="bg1"/>
                </a:solidFill>
                <a:ea typeface="宋体" charset="-122"/>
                <a:cs typeface="宋体" charset="-122"/>
              </a:rPr>
              <a:t>Results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                 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Discussions</a:t>
            </a:r>
          </a:p>
        </p:txBody>
      </p:sp>
      <p:pic>
        <p:nvPicPr>
          <p:cNvPr id="25" name="Picture 24"/>
          <p:cNvPicPr>
            <a:picLocks/>
          </p:cNvPicPr>
          <p:nvPr/>
        </p:nvPicPr>
        <p:blipFill rotWithShape="1">
          <a:blip r:embed="rId4"/>
          <a:srcRect t="24989"/>
          <a:stretch/>
        </p:blipFill>
        <p:spPr>
          <a:xfrm>
            <a:off x="5257800" y="1069777"/>
            <a:ext cx="2926080" cy="2194877"/>
          </a:xfrm>
          <a:prstGeom prst="rect">
            <a:avLst/>
          </a:prstGeom>
        </p:spPr>
      </p:pic>
      <p:pic>
        <p:nvPicPr>
          <p:cNvPr id="26" name="Picture 25"/>
          <p:cNvPicPr>
            <a:picLocks/>
          </p:cNvPicPr>
          <p:nvPr/>
        </p:nvPicPr>
        <p:blipFill rotWithShape="1">
          <a:blip r:embed="rId5"/>
          <a:srcRect t="25173"/>
          <a:stretch/>
        </p:blipFill>
        <p:spPr>
          <a:xfrm>
            <a:off x="1592509" y="3990777"/>
            <a:ext cx="2926080" cy="2189480"/>
          </a:xfrm>
          <a:prstGeom prst="rect">
            <a:avLst/>
          </a:prstGeom>
        </p:spPr>
      </p:pic>
      <p:pic>
        <p:nvPicPr>
          <p:cNvPr id="27" name="Picture 26"/>
          <p:cNvPicPr>
            <a:picLocks/>
          </p:cNvPicPr>
          <p:nvPr/>
        </p:nvPicPr>
        <p:blipFill rotWithShape="1">
          <a:blip r:embed="rId6"/>
          <a:srcRect t="24989"/>
          <a:stretch/>
        </p:blipFill>
        <p:spPr>
          <a:xfrm>
            <a:off x="1582349" y="1069777"/>
            <a:ext cx="2926080" cy="219487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344349" y="770795"/>
            <a:ext cx="1230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Wake (n=27)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83765" y="762000"/>
            <a:ext cx="1736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Deep Sleep (n=58)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91949" y="3683000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Deep Sleep − Wake</a:t>
            </a:r>
            <a:endParaRPr lang="en-US" sz="1400" b="1" dirty="0">
              <a:latin typeface="Arial"/>
              <a:cs typeface="Arial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810949" y="3220720"/>
            <a:ext cx="2687520" cy="307777"/>
            <a:chOff x="4378400" y="3379442"/>
            <a:chExt cx="2687520" cy="30777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5660037" y="2437289"/>
              <a:ext cx="114832" cy="21945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6781405" y="3379442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78400" y="3379442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0</a:t>
              </a:r>
              <a:endParaRPr lang="en-US" sz="1400" b="1" dirty="0">
                <a:latin typeface="Arial"/>
                <a:cs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389680" y="3219231"/>
            <a:ext cx="2687520" cy="307777"/>
            <a:chOff x="4378400" y="3379442"/>
            <a:chExt cx="2687520" cy="307777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5660037" y="2437289"/>
              <a:ext cx="114832" cy="21945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6781405" y="3379442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378400" y="3379442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0</a:t>
              </a:r>
              <a:endParaRPr lang="en-US" sz="1400" b="1" dirty="0">
                <a:latin typeface="Arial"/>
                <a:cs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82349" y="6147991"/>
            <a:ext cx="3065851" cy="307777"/>
            <a:chOff x="4149800" y="3379442"/>
            <a:chExt cx="3065851" cy="307777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5660037" y="2437289"/>
              <a:ext cx="114832" cy="21945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6781405" y="3379442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0.2</a:t>
              </a:r>
              <a:endParaRPr lang="en-US" sz="1400" b="1" dirty="0">
                <a:latin typeface="Arial"/>
                <a:cs typeface="Aria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149800" y="3379442"/>
              <a:ext cx="4940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-0.2</a:t>
              </a:r>
              <a:endParaRPr lang="en-US" sz="1400" b="1" dirty="0">
                <a:latin typeface="Arial"/>
                <a:cs typeface="Arial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943600" y="3657600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Deep Sleep </a:t>
            </a:r>
            <a:r>
              <a:rPr lang="en-US" sz="1400" b="1" dirty="0">
                <a:latin typeface="Arial"/>
                <a:cs typeface="Arial"/>
              </a:rPr>
              <a:t>− </a:t>
            </a:r>
            <a:r>
              <a:rPr lang="en-US" sz="1400" b="1" dirty="0" smtClean="0">
                <a:latin typeface="Arial"/>
                <a:cs typeface="Arial"/>
              </a:rPr>
              <a:t>Wake</a:t>
            </a:r>
            <a:endParaRPr lang="en-US" sz="1400" b="1" dirty="0">
              <a:latin typeface="Arial"/>
              <a:cs typeface="Arial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800600" y="6148285"/>
            <a:ext cx="3962400" cy="634287"/>
            <a:chOff x="1429003" y="4970646"/>
            <a:chExt cx="3962400" cy="634287"/>
          </a:xfrm>
        </p:grpSpPr>
        <p:sp>
          <p:nvSpPr>
            <p:cNvPr id="60" name="Rectangle 22"/>
            <p:cNvSpPr>
              <a:spLocks noChangeArrowheads="1"/>
            </p:cNvSpPr>
            <p:nvPr/>
          </p:nvSpPr>
          <p:spPr bwMode="auto">
            <a:xfrm>
              <a:off x="2086713" y="4970646"/>
              <a:ext cx="2538072" cy="277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 </a:t>
              </a:r>
              <a:r>
                <a:rPr lang="en-US" altLang="zh-CN" sz="1200" b="1" i="1" kern="0" dirty="0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p </a:t>
              </a:r>
              <a:r>
                <a:rPr lang="en-US" altLang="zh-CN" sz="1200" b="1" kern="0" dirty="0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(Uncorrected)</a:t>
              </a:r>
              <a:endParaRPr lang="en-US" altLang="zh-CN" sz="1200" b="1" kern="0" dirty="0">
                <a:solidFill>
                  <a:srgbClr val="000000"/>
                </a:solidFill>
                <a:latin typeface="Arial"/>
                <a:ea typeface="宋体" charset="-122"/>
                <a:cs typeface="Arial"/>
              </a:endParaRPr>
            </a:p>
          </p:txBody>
        </p:sp>
        <p:pic>
          <p:nvPicPr>
            <p:cNvPr id="61" name="Picture 23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84" b="5647"/>
            <a:stretch>
              <a:fillRect/>
            </a:stretch>
          </p:blipFill>
          <p:spPr bwMode="auto">
            <a:xfrm>
              <a:off x="3736707" y="5266789"/>
              <a:ext cx="1075576" cy="1193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5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06"/>
            <a:stretch>
              <a:fillRect/>
            </a:stretch>
          </p:blipFill>
          <p:spPr bwMode="auto">
            <a:xfrm>
              <a:off x="1904851" y="5264729"/>
              <a:ext cx="1105407" cy="1214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Rectangle 26"/>
            <p:cNvSpPr>
              <a:spLocks noChangeArrowheads="1"/>
            </p:cNvSpPr>
            <p:nvPr/>
          </p:nvSpPr>
          <p:spPr bwMode="auto">
            <a:xfrm>
              <a:off x="1429003" y="5172361"/>
              <a:ext cx="622959" cy="277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10</a:t>
              </a:r>
              <a:r>
                <a:rPr lang="en-US" altLang="zh-CN" sz="1200" b="1" kern="0" baseline="30000" dirty="0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-10</a:t>
              </a:r>
              <a:endParaRPr lang="en-US" altLang="zh-CN" sz="1200" b="1" kern="0" baseline="30000" dirty="0">
                <a:solidFill>
                  <a:srgbClr val="000000"/>
                </a:solidFill>
                <a:latin typeface="Arial"/>
                <a:ea typeface="宋体" charset="-122"/>
                <a:cs typeface="Arial"/>
              </a:endParaRPr>
            </a:p>
          </p:txBody>
        </p:sp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4768444" y="5179999"/>
              <a:ext cx="622959" cy="277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10</a:t>
              </a:r>
              <a:r>
                <a:rPr lang="en-US" altLang="zh-CN" sz="1200" b="1" kern="0" baseline="30000" dirty="0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-10</a:t>
              </a:r>
              <a:endParaRPr lang="en-US" altLang="zh-CN" sz="1200" b="1" kern="0" baseline="30000" dirty="0">
                <a:solidFill>
                  <a:srgbClr val="000000"/>
                </a:solidFill>
                <a:latin typeface="Arial"/>
                <a:ea typeface="宋体" charset="-122"/>
                <a:cs typeface="Arial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099394" y="5358712"/>
              <a:ext cx="6254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&gt; Wake</a:t>
              </a:r>
              <a:endParaRPr lang="en-US" sz="10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904852" y="5358712"/>
              <a:ext cx="6254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&lt; Wake</a:t>
              </a:r>
              <a:endParaRPr lang="en-US" sz="10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38" name="Picture 37"/>
          <p:cNvPicPr>
            <a:picLocks/>
          </p:cNvPicPr>
          <p:nvPr/>
        </p:nvPicPr>
        <p:blipFill rotWithShape="1">
          <a:blip r:embed="rId10"/>
          <a:srcRect t="25000"/>
          <a:stretch/>
        </p:blipFill>
        <p:spPr>
          <a:xfrm>
            <a:off x="5257800" y="3987800"/>
            <a:ext cx="2926080" cy="2194560"/>
          </a:xfrm>
          <a:prstGeom prst="rect">
            <a:avLst/>
          </a:prstGeom>
        </p:spPr>
      </p:pic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6344920" y="6350000"/>
            <a:ext cx="523215" cy="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kern="0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10</a:t>
            </a:r>
            <a:r>
              <a:rPr lang="en-US" altLang="zh-CN" sz="1200" b="1" kern="0" baseline="30000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-3</a:t>
            </a:r>
            <a:endParaRPr lang="en-US" altLang="zh-CN" sz="1200" b="1" kern="0" baseline="30000" dirty="0">
              <a:solidFill>
                <a:srgbClr val="000000"/>
              </a:solidFill>
              <a:latin typeface="Arial"/>
              <a:ea typeface="宋体" charset="-122"/>
              <a:cs typeface="Arial"/>
            </a:endParaRPr>
          </a:p>
        </p:txBody>
      </p:sp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6730790" y="6350222"/>
            <a:ext cx="622959" cy="27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kern="0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10</a:t>
            </a:r>
            <a:r>
              <a:rPr lang="en-US" altLang="zh-CN" sz="1200" b="1" kern="0" baseline="30000" dirty="0" smtClean="0">
                <a:solidFill>
                  <a:srgbClr val="000000"/>
                </a:solidFill>
                <a:latin typeface="Arial"/>
                <a:ea typeface="宋体" charset="-122"/>
                <a:cs typeface="Arial"/>
              </a:rPr>
              <a:t>-3</a:t>
            </a:r>
            <a:endParaRPr lang="en-US" altLang="zh-CN" sz="1200" b="1" kern="0" baseline="30000" dirty="0">
              <a:solidFill>
                <a:srgbClr val="000000"/>
              </a:solidFill>
              <a:latin typeface="Arial"/>
              <a:ea typeface="宋体" charset="-122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15785" y="2971800"/>
            <a:ext cx="5676900" cy="1569660"/>
            <a:chOff x="2115785" y="2971800"/>
            <a:chExt cx="5676900" cy="1569660"/>
          </a:xfrm>
        </p:grpSpPr>
        <p:grpSp>
          <p:nvGrpSpPr>
            <p:cNvPr id="42" name="Group 41"/>
            <p:cNvGrpSpPr/>
            <p:nvPr/>
          </p:nvGrpSpPr>
          <p:grpSpPr>
            <a:xfrm>
              <a:off x="2115785" y="2971800"/>
              <a:ext cx="5676900" cy="1569660"/>
              <a:chOff x="2115785" y="2971800"/>
              <a:chExt cx="5676900" cy="1569660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2115785" y="2971800"/>
                <a:ext cx="5676900" cy="156966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Amplitude of </a:t>
                </a:r>
                <a:r>
                  <a:rPr lang="en-US" sz="2400" b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fMRI BOLD </a:t>
                </a:r>
                <a:r>
                  <a:rPr lang="en-US" sz="2400" b="1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fluctuation</a:t>
                </a:r>
              </a:p>
              <a:p>
                <a:pPr algn="ctr">
                  <a:defRPr/>
                </a:pPr>
                <a:endParaRPr lang="en-US" sz="2400" b="1" dirty="0" smtClean="0">
                  <a:solidFill>
                    <a:srgbClr val="FFFFFF"/>
                  </a:solidFill>
                  <a:latin typeface="Times New Roman"/>
                  <a:cs typeface="Times New Roman"/>
                </a:endParaRPr>
              </a:p>
              <a:p>
                <a:pPr algn="ctr">
                  <a:defRPr/>
                </a:pPr>
                <a:endParaRPr lang="en-US" sz="2400" b="1" dirty="0" smtClean="0">
                  <a:solidFill>
                    <a:srgbClr val="FFFFFF"/>
                  </a:solidFill>
                  <a:latin typeface="Times New Roman"/>
                  <a:cs typeface="Times New Roman"/>
                </a:endParaRPr>
              </a:p>
              <a:p>
                <a:pPr algn="ctr">
                  <a:defRPr/>
                </a:pPr>
                <a:r>
                  <a:rPr lang="en-US" sz="2400" b="1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Local </a:t>
                </a:r>
                <a:r>
                  <a:rPr lang="en-US" sz="2400" b="1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fMRI BOLD </a:t>
                </a:r>
                <a:r>
                  <a:rPr lang="en-US" sz="2400" b="1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correlation change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029200" y="3392269"/>
                <a:ext cx="4666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FFFF"/>
                    </a:solidFill>
                  </a:rPr>
                  <a:t>?</a:t>
                </a:r>
                <a:endParaRPr lang="en-US" sz="36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" name="Down Arrow 1"/>
            <p:cNvSpPr/>
            <p:nvPr/>
          </p:nvSpPr>
          <p:spPr>
            <a:xfrm>
              <a:off x="4695013" y="3528496"/>
              <a:ext cx="334187" cy="538787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17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0" y="0"/>
            <a:ext cx="9144000" cy="6556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scene3d>
            <a:camera prst="obliqueTopRight">
              <a:rot lat="0" lon="0" rev="0"/>
            </a:camera>
            <a:lightRig rig="threePt" dir="t"/>
          </a:scene3d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40963" name="Rectangle 14"/>
          <p:cNvSpPr>
            <a:spLocks noGrp="1" noChangeArrowheads="1"/>
          </p:cNvSpPr>
          <p:nvPr>
            <p:ph type="title"/>
          </p:nvPr>
        </p:nvSpPr>
        <p:spPr>
          <a:xfrm>
            <a:off x="304800" y="31750"/>
            <a:ext cx="8839200" cy="533400"/>
          </a:xfrm>
        </p:spPr>
        <p:txBody>
          <a:bodyPr/>
          <a:lstStyle/>
          <a:p>
            <a:pPr eaLnBrk="1" hangingPunct="1"/>
            <a:r>
              <a:rPr lang="en-US" altLang="zh-CN" sz="2200" b="1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Group Map of BOLD Fluctuation Amplitude (Standard Deviation)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 rot="16200000">
            <a:off x="-3328194" y="3276455"/>
            <a:ext cx="686752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Background</a:t>
            </a:r>
            <a:r>
              <a:rPr lang="en-US" altLang="zh-CN" sz="1300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   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	   </a:t>
            </a:r>
            <a:r>
              <a:rPr lang="en-US" altLang="zh-CN" sz="1300" dirty="0">
                <a:solidFill>
                  <a:srgbClr val="808080"/>
                </a:solidFill>
                <a:ea typeface="宋体" charset="-122"/>
                <a:cs typeface="宋体" charset="-122"/>
              </a:rPr>
              <a:t>Methods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                    </a:t>
            </a:r>
            <a:r>
              <a:rPr lang="en-US" altLang="zh-CN" sz="1300" dirty="0">
                <a:solidFill>
                  <a:schemeClr val="bg1"/>
                </a:solidFill>
                <a:ea typeface="宋体" charset="-122"/>
                <a:cs typeface="宋体" charset="-122"/>
              </a:rPr>
              <a:t>Results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    </a:t>
            </a:r>
            <a:r>
              <a:rPr lang="en-US" altLang="zh-CN" sz="1300" dirty="0" smtClean="0">
                <a:solidFill>
                  <a:schemeClr val="bg2"/>
                </a:solidFill>
                <a:ea typeface="宋体" charset="-122"/>
                <a:cs typeface="宋体" charset="-122"/>
              </a:rPr>
              <a:t>                 </a:t>
            </a:r>
            <a:r>
              <a:rPr lang="en-US" altLang="zh-CN" sz="1300" dirty="0">
                <a:solidFill>
                  <a:schemeClr val="bg2"/>
                </a:solidFill>
                <a:ea typeface="宋体" charset="-122"/>
                <a:cs typeface="宋体" charset="-122"/>
              </a:rPr>
              <a:t>Discussions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44349" y="770795"/>
            <a:ext cx="1230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Wake (n=27)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83765" y="762000"/>
            <a:ext cx="1736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Deep Sleep (n=58)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91949" y="3683000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Deep Sleep </a:t>
            </a:r>
            <a:r>
              <a:rPr lang="en-US" sz="1400" b="1" dirty="0">
                <a:latin typeface="Arial"/>
                <a:cs typeface="Arial"/>
              </a:rPr>
              <a:t>− </a:t>
            </a:r>
            <a:r>
              <a:rPr lang="en-US" sz="1400" b="1" dirty="0" smtClean="0">
                <a:latin typeface="Arial"/>
                <a:cs typeface="Arial"/>
              </a:rPr>
              <a:t>Wake</a:t>
            </a:r>
            <a:endParaRPr lang="en-US" sz="1400" b="1" dirty="0">
              <a:latin typeface="Arial"/>
              <a:cs typeface="Arial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676400" y="3220720"/>
            <a:ext cx="2981706" cy="307777"/>
            <a:chOff x="4243851" y="3379442"/>
            <a:chExt cx="2981706" cy="30777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660037" y="2437289"/>
              <a:ext cx="114832" cy="21945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6781405" y="3379442"/>
              <a:ext cx="444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2%</a:t>
              </a:r>
              <a:endParaRPr lang="en-US" sz="1400" b="1" dirty="0">
                <a:latin typeface="Arial"/>
                <a:cs typeface="Arial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43851" y="3379442"/>
              <a:ext cx="444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0%</a:t>
              </a:r>
              <a:endParaRPr lang="en-US" sz="1400" b="1" dirty="0">
                <a:latin typeface="Arial"/>
                <a:cs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257800" y="3219231"/>
            <a:ext cx="2979037" cy="307777"/>
            <a:chOff x="4246520" y="3379442"/>
            <a:chExt cx="2979037" cy="307777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660037" y="2437289"/>
              <a:ext cx="114832" cy="21945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6781405" y="3379442"/>
              <a:ext cx="444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2%</a:t>
              </a:r>
              <a:endParaRPr lang="en-US" sz="1400" b="1" dirty="0">
                <a:latin typeface="Arial"/>
                <a:cs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246520" y="3379442"/>
              <a:ext cx="444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0%</a:t>
              </a:r>
              <a:endParaRPr lang="en-US" sz="1400" b="1" dirty="0">
                <a:latin typeface="Arial"/>
                <a:cs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82349" y="6147991"/>
            <a:ext cx="3075757" cy="307777"/>
            <a:chOff x="4149800" y="3379442"/>
            <a:chExt cx="3075757" cy="307777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660037" y="2437289"/>
              <a:ext cx="114832" cy="21945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6781405" y="3379442"/>
              <a:ext cx="444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1%</a:t>
              </a:r>
              <a:endParaRPr lang="en-US" sz="1400" b="1" dirty="0">
                <a:latin typeface="Arial"/>
                <a:cs typeface="Aria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149800" y="3379442"/>
              <a:ext cx="5039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-1%</a:t>
              </a:r>
              <a:endParaRPr lang="en-US" sz="1400" b="1" dirty="0">
                <a:latin typeface="Arial"/>
                <a:cs typeface="Arial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943600" y="3657600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Deep Sleep </a:t>
            </a:r>
            <a:r>
              <a:rPr lang="en-US" sz="1400" b="1" dirty="0">
                <a:latin typeface="Arial"/>
                <a:cs typeface="Arial"/>
              </a:rPr>
              <a:t>− </a:t>
            </a:r>
            <a:r>
              <a:rPr lang="en-US" sz="1400" b="1" dirty="0" smtClean="0">
                <a:latin typeface="Arial"/>
                <a:cs typeface="Arial"/>
              </a:rPr>
              <a:t>Wake</a:t>
            </a:r>
            <a:endParaRPr lang="en-US" sz="1400" b="1" dirty="0"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00600" y="6148285"/>
            <a:ext cx="3962400" cy="634287"/>
            <a:chOff x="4572000" y="6275285"/>
            <a:chExt cx="3962400" cy="634287"/>
          </a:xfrm>
        </p:grpSpPr>
        <p:grpSp>
          <p:nvGrpSpPr>
            <p:cNvPr id="59" name="Group 58"/>
            <p:cNvGrpSpPr/>
            <p:nvPr/>
          </p:nvGrpSpPr>
          <p:grpSpPr>
            <a:xfrm>
              <a:off x="4572000" y="6275285"/>
              <a:ext cx="3962400" cy="634287"/>
              <a:chOff x="1429003" y="4970646"/>
              <a:chExt cx="3962400" cy="634287"/>
            </a:xfrm>
          </p:grpSpPr>
          <p:sp>
            <p:nvSpPr>
              <p:cNvPr id="60" name="Rectangle 22"/>
              <p:cNvSpPr>
                <a:spLocks noChangeArrowheads="1"/>
              </p:cNvSpPr>
              <p:nvPr/>
            </p:nvSpPr>
            <p:spPr bwMode="auto">
              <a:xfrm>
                <a:off x="2086713" y="4970646"/>
                <a:ext cx="2538072" cy="277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6" tIns="45718" rIns="91436" bIns="45718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b="1" kern="0" dirty="0">
                    <a:solidFill>
                      <a:srgbClr val="000000"/>
                    </a:solidFill>
                    <a:latin typeface="Arial"/>
                    <a:ea typeface="宋体" charset="-122"/>
                    <a:cs typeface="Arial"/>
                  </a:rPr>
                  <a:t> </a:t>
                </a:r>
                <a:r>
                  <a:rPr lang="en-US" altLang="zh-CN" sz="1200" b="1" i="1" kern="0" dirty="0" smtClean="0">
                    <a:solidFill>
                      <a:srgbClr val="000000"/>
                    </a:solidFill>
                    <a:latin typeface="Arial"/>
                    <a:ea typeface="宋体" charset="-122"/>
                    <a:cs typeface="Arial"/>
                  </a:rPr>
                  <a:t>p </a:t>
                </a: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Arial"/>
                    <a:ea typeface="宋体" charset="-122"/>
                    <a:cs typeface="Arial"/>
                  </a:rPr>
                  <a:t>(</a:t>
                </a:r>
                <a:r>
                  <a:rPr lang="en-US" altLang="zh-CN" sz="1200" b="1" kern="0" dirty="0" err="1" smtClean="0">
                    <a:solidFill>
                      <a:srgbClr val="000000"/>
                    </a:solidFill>
                    <a:latin typeface="Arial"/>
                    <a:ea typeface="宋体" charset="-122"/>
                    <a:cs typeface="Arial"/>
                  </a:rPr>
                  <a:t>Bonf</a:t>
                </a: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Arial"/>
                    <a:ea typeface="宋体" charset="-122"/>
                    <a:cs typeface="Arial"/>
                  </a:rPr>
                  <a:t>. Corrected)</a:t>
                </a:r>
                <a:endParaRPr lang="en-US" altLang="zh-CN" sz="1200" b="1" kern="0" dirty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endParaRPr>
              </a:p>
            </p:txBody>
          </p:sp>
          <p:pic>
            <p:nvPicPr>
              <p:cNvPr id="61" name="Picture 23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84" b="5647"/>
              <a:stretch>
                <a:fillRect/>
              </a:stretch>
            </p:blipFill>
            <p:spPr bwMode="auto">
              <a:xfrm>
                <a:off x="3736707" y="5266789"/>
                <a:ext cx="1075576" cy="11939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5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906"/>
              <a:stretch>
                <a:fillRect/>
              </a:stretch>
            </p:blipFill>
            <p:spPr bwMode="auto">
              <a:xfrm>
                <a:off x="1904851" y="5264729"/>
                <a:ext cx="1105407" cy="12145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Rectangle 26"/>
              <p:cNvSpPr>
                <a:spLocks noChangeArrowheads="1"/>
              </p:cNvSpPr>
              <p:nvPr/>
            </p:nvSpPr>
            <p:spPr bwMode="auto">
              <a:xfrm>
                <a:off x="1429003" y="5172361"/>
                <a:ext cx="622959" cy="277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6" tIns="45718" rIns="91436" bIns="45718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Arial"/>
                    <a:ea typeface="宋体" charset="-122"/>
                    <a:cs typeface="Arial"/>
                  </a:rPr>
                  <a:t>10</a:t>
                </a:r>
                <a:r>
                  <a:rPr lang="en-US" altLang="zh-CN" sz="1200" b="1" kern="0" baseline="30000" dirty="0" smtClean="0">
                    <a:solidFill>
                      <a:srgbClr val="000000"/>
                    </a:solidFill>
                    <a:latin typeface="Arial"/>
                    <a:ea typeface="宋体" charset="-122"/>
                    <a:cs typeface="Arial"/>
                  </a:rPr>
                  <a:t>-10</a:t>
                </a:r>
                <a:endParaRPr lang="en-US" altLang="zh-CN" sz="1200" b="1" kern="0" baseline="30000" dirty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endParaRPr>
              </a:p>
            </p:txBody>
          </p:sp>
          <p:sp>
            <p:nvSpPr>
              <p:cNvPr id="64" name="Rectangle 26"/>
              <p:cNvSpPr>
                <a:spLocks noChangeArrowheads="1"/>
              </p:cNvSpPr>
              <p:nvPr/>
            </p:nvSpPr>
            <p:spPr bwMode="auto">
              <a:xfrm>
                <a:off x="4768444" y="5179999"/>
                <a:ext cx="622959" cy="277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6" tIns="45718" rIns="91436" bIns="45718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b="1" kern="0" dirty="0" smtClean="0">
                    <a:solidFill>
                      <a:srgbClr val="000000"/>
                    </a:solidFill>
                    <a:latin typeface="Arial"/>
                    <a:ea typeface="宋体" charset="-122"/>
                    <a:cs typeface="Arial"/>
                  </a:rPr>
                  <a:t>10</a:t>
                </a:r>
                <a:r>
                  <a:rPr lang="en-US" altLang="zh-CN" sz="1200" b="1" kern="0" baseline="30000" dirty="0" smtClean="0">
                    <a:solidFill>
                      <a:srgbClr val="000000"/>
                    </a:solidFill>
                    <a:latin typeface="Arial"/>
                    <a:ea typeface="宋体" charset="-122"/>
                    <a:cs typeface="Arial"/>
                  </a:rPr>
                  <a:t>-10</a:t>
                </a:r>
                <a:endParaRPr lang="en-US" altLang="zh-CN" sz="1200" b="1" kern="0" baseline="30000" dirty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099394" y="5358712"/>
                <a:ext cx="62542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&gt; Wake</a:t>
                </a:r>
                <a:endParaRPr lang="en-US" sz="1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904852" y="5358712"/>
                <a:ext cx="62542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&lt; Wake</a:t>
                </a:r>
                <a:endParaRPr lang="en-US" sz="10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67" name="Rectangle 26"/>
            <p:cNvSpPr>
              <a:spLocks noChangeArrowheads="1"/>
            </p:cNvSpPr>
            <p:nvPr/>
          </p:nvSpPr>
          <p:spPr bwMode="auto">
            <a:xfrm>
              <a:off x="6105277" y="6479454"/>
              <a:ext cx="523215" cy="276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6" tIns="45718" rIns="91436" bIns="4571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0.05</a:t>
              </a:r>
              <a:endParaRPr lang="en-US" altLang="zh-CN" sz="1200" b="1" kern="0" baseline="30000" dirty="0">
                <a:solidFill>
                  <a:srgbClr val="000000"/>
                </a:solidFill>
                <a:latin typeface="Arial"/>
                <a:ea typeface="宋体" charset="-122"/>
                <a:cs typeface="Arial"/>
              </a:endParaRPr>
            </a:p>
          </p:txBody>
        </p:sp>
        <p:sp>
          <p:nvSpPr>
            <p:cNvPr id="68" name="Rectangle 26"/>
            <p:cNvSpPr>
              <a:spLocks noChangeArrowheads="1"/>
            </p:cNvSpPr>
            <p:nvPr/>
          </p:nvSpPr>
          <p:spPr bwMode="auto">
            <a:xfrm>
              <a:off x="6468332" y="6479676"/>
              <a:ext cx="622959" cy="276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 smtClean="0">
                  <a:solidFill>
                    <a:srgbClr val="000000"/>
                  </a:solidFill>
                  <a:latin typeface="Arial"/>
                  <a:ea typeface="宋体" charset="-122"/>
                  <a:cs typeface="Arial"/>
                </a:rPr>
                <a:t>0.05</a:t>
              </a:r>
              <a:endParaRPr lang="en-US" altLang="zh-CN" sz="1200" b="1" kern="0" baseline="30000" dirty="0">
                <a:solidFill>
                  <a:srgbClr val="000000"/>
                </a:solidFill>
                <a:latin typeface="Arial"/>
                <a:ea typeface="宋体" charset="-122"/>
                <a:cs typeface="Arial"/>
              </a:endParaRPr>
            </a:p>
          </p:txBody>
        </p:sp>
      </p:grpSp>
      <p:pic>
        <p:nvPicPr>
          <p:cNvPr id="41" name="Picture 40"/>
          <p:cNvPicPr>
            <a:picLocks/>
          </p:cNvPicPr>
          <p:nvPr/>
        </p:nvPicPr>
        <p:blipFill rotWithShape="1">
          <a:blip r:embed="rId7"/>
          <a:srcRect t="10550" r="56729" b="58081"/>
          <a:stretch/>
        </p:blipFill>
        <p:spPr>
          <a:xfrm>
            <a:off x="1592509" y="1069777"/>
            <a:ext cx="2926080" cy="2189652"/>
          </a:xfrm>
          <a:prstGeom prst="rect">
            <a:avLst/>
          </a:prstGeom>
        </p:spPr>
      </p:pic>
      <p:pic>
        <p:nvPicPr>
          <p:cNvPr id="42" name="Picture 41"/>
          <p:cNvPicPr>
            <a:picLocks/>
          </p:cNvPicPr>
          <p:nvPr/>
        </p:nvPicPr>
        <p:blipFill rotWithShape="1">
          <a:blip r:embed="rId8"/>
          <a:srcRect t="25168"/>
          <a:stretch/>
        </p:blipFill>
        <p:spPr>
          <a:xfrm>
            <a:off x="5257800" y="1069848"/>
            <a:ext cx="2926080" cy="2189652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/>
        </p:nvPicPr>
        <p:blipFill rotWithShape="1">
          <a:blip r:embed="rId9"/>
          <a:srcRect t="25168"/>
          <a:stretch/>
        </p:blipFill>
        <p:spPr>
          <a:xfrm>
            <a:off x="1591056" y="3987800"/>
            <a:ext cx="2926080" cy="2189652"/>
          </a:xfrm>
          <a:prstGeom prst="rect">
            <a:avLst/>
          </a:prstGeom>
        </p:spPr>
      </p:pic>
      <p:pic>
        <p:nvPicPr>
          <p:cNvPr id="44" name="Picture 43"/>
          <p:cNvPicPr>
            <a:picLocks/>
          </p:cNvPicPr>
          <p:nvPr/>
        </p:nvPicPr>
        <p:blipFill rotWithShape="1">
          <a:blip r:embed="rId10"/>
          <a:srcRect t="25168"/>
          <a:stretch/>
        </p:blipFill>
        <p:spPr>
          <a:xfrm>
            <a:off x="5257800" y="3987800"/>
            <a:ext cx="2926080" cy="218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5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 Conflicts">
  <a:themeElements>
    <a:clrScheme name="No Conflic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 Conflic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o Conflic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 Conflic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 Conflic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 Conflic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 Conflic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 Conflic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 Conflic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 Conflic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 Conflic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 Conflic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 Conflic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 Conflic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67300</TotalTime>
  <Words>727</Words>
  <Application>Microsoft Macintosh PowerPoint</Application>
  <PresentationFormat>On-screen Show (4:3)</PresentationFormat>
  <Paragraphs>177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No Conflicts</vt:lpstr>
      <vt:lpstr>Reduced Local BOLD Correlation in Pre-Frontal Cortex during Deep Sleep</vt:lpstr>
      <vt:lpstr>Decoupled Prefrontal DMN Component During Deep Sleep</vt:lpstr>
      <vt:lpstr>Reanalyzing Previous Dataset</vt:lpstr>
      <vt:lpstr>Local BOLD Correlation: Regional Homogeneity (ReHo*)</vt:lpstr>
      <vt:lpstr>ROI Analysis Result</vt:lpstr>
      <vt:lpstr>ROI Analysis Result</vt:lpstr>
      <vt:lpstr>Group ReHo Map</vt:lpstr>
      <vt:lpstr>Group ReHo Map</vt:lpstr>
      <vt:lpstr>Group Map of BOLD Fluctuation Amplitude (Standard Deviation)</vt:lpstr>
      <vt:lpstr>Group Map of BOLD Fluctuation Amplitude (Standard Deviation)</vt:lpstr>
      <vt:lpstr>Discussion</vt:lpstr>
      <vt:lpstr>Acknowledgements</vt:lpstr>
    </vt:vector>
  </TitlesOfParts>
  <Company>CMRR/University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Declaration of Conflict of Interest or Relationship</dc:title>
  <dc:creator>XiaoLiu</dc:creator>
  <cp:lastModifiedBy>Xiao Liu</cp:lastModifiedBy>
  <cp:revision>677</cp:revision>
  <cp:lastPrinted>2010-10-27T18:13:32Z</cp:lastPrinted>
  <dcterms:created xsi:type="dcterms:W3CDTF">2011-05-10T17:20:57Z</dcterms:created>
  <dcterms:modified xsi:type="dcterms:W3CDTF">2012-04-12T23:24:51Z</dcterms:modified>
</cp:coreProperties>
</file>